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6" r:id="rId2"/>
    <p:sldId id="259" r:id="rId3"/>
    <p:sldId id="260"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500"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D589E3-850C-4458-B852-F6D1A8C6AF2D}" type="datetimeFigureOut">
              <a:rPr lang="en-US" smtClean="0"/>
              <a:t>3/5/2013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3A919CB-3A3C-4B69-943F-EAA75D546111}" type="slidenum">
              <a:rPr lang="en-US" smtClean="0"/>
              <a:t>‹#›</a:t>
            </a:fld>
            <a:endParaRPr lang="en-US"/>
          </a:p>
        </p:txBody>
      </p:sp>
    </p:spTree>
    <p:extLst>
      <p:ext uri="{BB962C8B-B14F-4D97-AF65-F5344CB8AC3E}">
        <p14:creationId xmlns:p14="http://schemas.microsoft.com/office/powerpoint/2010/main" val="10126373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p:spPr>
      </p:sp>
      <p:sp>
        <p:nvSpPr>
          <p:cNvPr id="184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It is very important to make clear distinctions between the various terms used around media. </a:t>
            </a:r>
          </a:p>
          <a:p>
            <a:pPr eaLnBrk="1" hangingPunct="1">
              <a:spcBef>
                <a:spcPct val="0"/>
              </a:spcBef>
            </a:pPr>
            <a:endParaRPr lang="en-US" smtClean="0"/>
          </a:p>
          <a:p>
            <a:pPr eaLnBrk="1" hangingPunct="1">
              <a:spcBef>
                <a:spcPct val="0"/>
              </a:spcBef>
            </a:pPr>
            <a:r>
              <a:rPr lang="en-US" smtClean="0"/>
              <a:t>Media is plural and refers to all forms of media. Ex: The media tells us eggs are bad. </a:t>
            </a:r>
          </a:p>
          <a:p>
            <a:pPr eaLnBrk="1" hangingPunct="1">
              <a:spcBef>
                <a:spcPct val="0"/>
              </a:spcBef>
            </a:pPr>
            <a:endParaRPr lang="en-US" smtClean="0"/>
          </a:p>
          <a:p>
            <a:pPr eaLnBrk="1" hangingPunct="1">
              <a:spcBef>
                <a:spcPct val="0"/>
              </a:spcBef>
            </a:pPr>
            <a:r>
              <a:rPr lang="en-US" smtClean="0"/>
              <a:t>Medium is singular and refers to one specific medium. Ex: What medium, paint or watercolors, are you using for your art project?</a:t>
            </a:r>
          </a:p>
          <a:p>
            <a:pPr eaLnBrk="1" hangingPunct="1">
              <a:spcBef>
                <a:spcPct val="0"/>
              </a:spcBef>
            </a:pPr>
            <a:endParaRPr lang="en-US" smtClean="0"/>
          </a:p>
          <a:p>
            <a:pPr eaLnBrk="1" hangingPunct="1">
              <a:spcBef>
                <a:spcPct val="0"/>
              </a:spcBef>
            </a:pPr>
            <a:r>
              <a:rPr lang="en-US" smtClean="0"/>
              <a:t>Mediated Communication is a sub-area in communication that involves learning about the field of and how media affect communication. </a:t>
            </a:r>
          </a:p>
          <a:p>
            <a:pPr eaLnBrk="1" hangingPunct="1">
              <a:spcBef>
                <a:spcPct val="0"/>
              </a:spcBef>
            </a:pPr>
            <a:endParaRPr lang="en-US" smtClean="0"/>
          </a:p>
          <a:p>
            <a:pPr eaLnBrk="1" hangingPunct="1">
              <a:spcBef>
                <a:spcPct val="0"/>
              </a:spcBef>
            </a:pPr>
            <a:r>
              <a:rPr lang="en-US" smtClean="0"/>
              <a:t>Mediate is a verb referring to an act of intervening. </a:t>
            </a:r>
          </a:p>
        </p:txBody>
      </p:sp>
      <p:sp>
        <p:nvSpPr>
          <p:cNvPr id="184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62C0432-159F-467C-ABE3-8DD4AAB6AC78}" type="slidenum">
              <a:rPr lang="en-US" smtClean="0"/>
              <a:pPr/>
              <a:t>2</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Eventually people realized that the media was not out to ‘get’ you, and the idea of opinion leaders, which we discussed previously, were addressed. </a:t>
            </a:r>
          </a:p>
        </p:txBody>
      </p:sp>
      <p:sp>
        <p:nvSpPr>
          <p:cNvPr id="276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1AE1F6E-60B8-4EB3-B507-14ED34B0C3F3}" type="slidenum">
              <a:rPr lang="en-US" smtClean="0"/>
              <a:pPr/>
              <a:t>11</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Agenda Setting Theory focuses on the news, mostly, and asks the “which came first, the chicken or the egg”. So, do the media tell us what topics are important by placing certain things on the front page of the newspaper and first on news broadcasts? Or do we as a society tell the media outlets what we’re interested in, and is that how things are deemed to be important?</a:t>
            </a:r>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F277D87-B3E4-4B58-B6B3-2B79ED6DC564}" type="slidenum">
              <a:rPr lang="en-US" smtClean="0"/>
              <a:pPr/>
              <a:t>13</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p:spPr>
      </p:sp>
      <p:sp>
        <p:nvSpPr>
          <p:cNvPr id="194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The media have a job to do: think about the media’s role during election season. </a:t>
            </a:r>
          </a:p>
          <a:p>
            <a:pPr eaLnBrk="1" hangingPunct="1"/>
            <a:endParaRPr lang="en-US" smtClean="0"/>
          </a:p>
          <a:p>
            <a:pPr eaLnBrk="1" hangingPunct="1"/>
            <a:r>
              <a:rPr lang="en-US" smtClean="0"/>
              <a:t>More or less, the media are responsible to transmit information to people, to reproduce information and amplify issues that need to be highlighted, and as an information reception, storage, and retrieval mechanism for our society. </a:t>
            </a:r>
          </a:p>
        </p:txBody>
      </p:sp>
      <p:sp>
        <p:nvSpPr>
          <p:cNvPr id="194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371C05B-6A15-4742-8A04-F83EC0887D21}" type="slidenum">
              <a:rPr lang="en-US" smtClean="0"/>
              <a:pPr/>
              <a:t>3</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p:spPr>
      </p:sp>
      <p:sp>
        <p:nvSpPr>
          <p:cNvPr id="204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Although history isn’t so important for you to know for, say a quiz, it is important to witness the huge changes that have occurred in just the past few decades regarding media development. </a:t>
            </a:r>
          </a:p>
        </p:txBody>
      </p:sp>
      <p:sp>
        <p:nvSpPr>
          <p:cNvPr id="204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ADE31DF-D9FB-4350-9962-927AD1828D86}" type="slidenum">
              <a:rPr lang="en-US" smtClean="0"/>
              <a:pPr/>
              <a:t>4</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lnSpcReduction="10000"/>
          </a:bodyPr>
          <a:lstStyle/>
          <a:p>
            <a:pPr eaLnBrk="1" hangingPunct="1">
              <a:defRPr/>
            </a:pPr>
            <a:r>
              <a:rPr lang="en-US" dirty="0" smtClean="0"/>
              <a:t>The Information Age is the age we are in now. Information is everywhere and we assume that we should have access to all information that is out there. When you want to know something, what do you do? Google it! And in 30 seconds your questions have been answered. </a:t>
            </a:r>
          </a:p>
          <a:p>
            <a:pPr eaLnBrk="1" hangingPunct="1">
              <a:defRPr/>
            </a:pPr>
            <a:endParaRPr lang="en-US" dirty="0" smtClean="0"/>
          </a:p>
          <a:p>
            <a:pPr eaLnBrk="1" hangingPunct="1">
              <a:defRPr/>
            </a:pPr>
            <a:r>
              <a:rPr lang="en-US" dirty="0" smtClean="0"/>
              <a:t>However, with all of this information comes problems, one of which is information overload. Information overload is when we are inundated with a ton of information and can’t process everything correctly…so we just shut down. Have you ever been in an extremely difficult class and felt like you just couldn’t possibly learn anything else?” This is information overload. This happens as a result of rapid thought as well, which occurs because we can’t interpret information as quickly as we can speak. </a:t>
            </a:r>
          </a:p>
          <a:p>
            <a:pPr eaLnBrk="1" hangingPunct="1">
              <a:defRPr/>
            </a:pPr>
            <a:endParaRPr lang="en-US" dirty="0" smtClean="0"/>
          </a:p>
          <a:p>
            <a:pPr eaLnBrk="1" hangingPunct="1">
              <a:defRPr/>
            </a:pPr>
            <a:r>
              <a:rPr lang="en-US" dirty="0" smtClean="0"/>
              <a:t>The boundaries between work and home are blurred. Right now I’m doing work on my couch at home. When I’m in my office you can bet that Facebook is on my screen. And I’m sure the same is mostly true for you. Although this is convenient for us, this also creates problems, especially in our romantic relationships. May wives have told stories about their husband’s “Crackberry” addictions, even answering emails ‘in bed’. </a:t>
            </a:r>
          </a:p>
          <a:p>
            <a:pPr eaLnBrk="1" hangingPunct="1">
              <a:defRPr/>
            </a:pPr>
            <a:endParaRPr lang="en-US" dirty="0" smtClean="0"/>
          </a:p>
          <a:p>
            <a:pPr eaLnBrk="1" hangingPunct="1">
              <a:defRPr/>
            </a:pPr>
            <a:r>
              <a:rPr lang="en-US" dirty="0" smtClean="0"/>
              <a:t>Lastly, information is a commodity, meaning we pay money for information—even our OWN information! If I want to see my credit score more than once per year, with MY purchases and MY debts, I have to PAY someone else to get that information about ME. </a:t>
            </a:r>
          </a:p>
        </p:txBody>
      </p:sp>
      <p:sp>
        <p:nvSpPr>
          <p:cNvPr id="215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C4F4E78-4C88-47DF-96CF-1C8EA1500B0B}" type="slidenum">
              <a:rPr lang="en-US" smtClean="0"/>
              <a:pPr/>
              <a:t>5</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Marshall McLuhan said “The medium is the message” (and this is very important for you to know in your communication career). Basically this means that the information we get, and how we interpret it, is largely dependent on how the information is received. I’m always reminded of a Sex and the City episode where Carrie (I believe) receives a post-it note message from her guy du jour breaking up with her. He broke off their relationship via a post-it-note. Guys, as a bit of an aside, I would advise against this. How would you feel is someone broke up with you by post-it-note? Email? Text? In person? This is what McLuhan was referring to. </a:t>
            </a:r>
          </a:p>
        </p:txBody>
      </p:sp>
      <p:sp>
        <p:nvSpPr>
          <p:cNvPr id="225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07DA3C9-100D-4CF1-B4EB-187416E71DE3}" type="slidenum">
              <a:rPr lang="en-US" smtClean="0"/>
              <a:pPr/>
              <a:t>6</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p:spPr>
      </p:sp>
      <p:sp>
        <p:nvSpPr>
          <p:cNvPr id="235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Synchronous communication, like instant messenger or a phone call is communication that occurs instantly without delay. Asynchronous communication, like email, occurs but with a delay between the message sent and the messages received. </a:t>
            </a:r>
          </a:p>
          <a:p>
            <a:pPr eaLnBrk="1" hangingPunct="1"/>
            <a:endParaRPr lang="en-US" smtClean="0"/>
          </a:p>
          <a:p>
            <a:pPr eaLnBrk="1" hangingPunct="1"/>
            <a:r>
              <a:rPr lang="en-US" smtClean="0"/>
              <a:t>High interactivity refers to communication technologies that require you to interact a lot, like a Wii. Low interactivity refers to communication technologies like television that do not require you to interact a lot. The leading thought in the field of communication is that the more interactivity we have with media the more we will be an “active” audience member. </a:t>
            </a:r>
          </a:p>
        </p:txBody>
      </p:sp>
      <p:sp>
        <p:nvSpPr>
          <p:cNvPr id="235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11149A1-BF41-4581-8E49-291BB23D4DA9}" type="slidenum">
              <a:rPr lang="en-US" smtClean="0"/>
              <a:pPr/>
              <a:t>7</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Media used to be a VERY scary thing to people. There was a believe that the media audience was passive, so if someone on the radio told you to go out and run through the streets naked, you would because the radio told you to. Obviously, this is not the case as we know now. But back in the day propaganda and advertising were very big and very scary. </a:t>
            </a:r>
          </a:p>
          <a:p>
            <a:pPr eaLnBrk="1" hangingPunct="1"/>
            <a:endParaRPr lang="en-US" smtClean="0"/>
          </a:p>
          <a:p>
            <a:pPr eaLnBrk="1" hangingPunct="1"/>
            <a:r>
              <a:rPr lang="en-US" smtClean="0"/>
              <a:t>There were a lot of media theories that came about during this time. One that seems very popular is the hypodermic needle theory…that media would infiltrate society, like a dirty, diseased needle, and wreak havoc. </a:t>
            </a:r>
          </a:p>
        </p:txBody>
      </p:sp>
      <p:sp>
        <p:nvSpPr>
          <p:cNvPr id="245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93B01F3-6CC9-4532-A1C1-8C9338372915}" type="slidenum">
              <a:rPr lang="en-US" smtClean="0"/>
              <a:pPr/>
              <a:t>8</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The War of the Worlds was a radio program aired by Orson Welles, which spurred a lot of negative attention for media. </a:t>
            </a:r>
          </a:p>
          <a:p>
            <a:pPr eaLnBrk="1" hangingPunct="1"/>
            <a:endParaRPr lang="en-US" smtClean="0"/>
          </a:p>
          <a:p>
            <a:pPr eaLnBrk="1" hangingPunct="1"/>
            <a:endParaRPr lang="en-US" smtClean="0"/>
          </a:p>
          <a:p>
            <a:pPr eaLnBrk="1" hangingPunct="1"/>
            <a:endParaRPr lang="en-US" smtClean="0"/>
          </a:p>
        </p:txBody>
      </p:sp>
      <p:sp>
        <p:nvSpPr>
          <p:cNvPr id="256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7CA57C8-3F3B-4F09-9690-7C138C120994}" type="slidenum">
              <a:rPr lang="en-US" smtClean="0"/>
              <a:pPr/>
              <a:t>9</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Listen to the first half of this production, and follow along with the script. The articles that are attached here are helpful as well because they depict the extreme turmoil that ensued following this broadcast. </a:t>
            </a:r>
          </a:p>
        </p:txBody>
      </p:sp>
      <p:sp>
        <p:nvSpPr>
          <p:cNvPr id="266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C505754-0B0B-416D-A1BE-3CF10C3A2440}" type="slidenum">
              <a:rPr lang="en-US" smtClean="0"/>
              <a:pPr/>
              <a:t>10</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B0EBD74D-5DAA-47B5-B7CD-DED58FA369A4}" type="datetimeFigureOut">
              <a:rPr lang="en-US" smtClean="0"/>
              <a:t>3/5/2013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54F2FE-2A8A-4765-B0D3-089E3FC9E9FE}" type="slidenum">
              <a:rPr lang="en-US" smtClean="0"/>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0EBD74D-5DAA-47B5-B7CD-DED58FA369A4}" type="datetimeFigureOut">
              <a:rPr lang="en-US" smtClean="0"/>
              <a:t>3/5/2013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54F2FE-2A8A-4765-B0D3-089E3FC9E9F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0EBD74D-5DAA-47B5-B7CD-DED58FA369A4}" type="datetimeFigureOut">
              <a:rPr lang="en-US" smtClean="0"/>
              <a:t>3/5/2013</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3C54F2FE-2A8A-4765-B0D3-089E3FC9E9F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0EBD74D-5DAA-47B5-B7CD-DED58FA369A4}" type="datetimeFigureOut">
              <a:rPr lang="en-US" smtClean="0"/>
              <a:t>3/5/2013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54F2FE-2A8A-4765-B0D3-089E3FC9E9F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0EBD74D-5DAA-47B5-B7CD-DED58FA369A4}" type="datetimeFigureOut">
              <a:rPr lang="en-US" smtClean="0"/>
              <a:t>3/5/2013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54F2FE-2A8A-4765-B0D3-089E3FC9E9FE}"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0EBD74D-5DAA-47B5-B7CD-DED58FA369A4}" type="datetimeFigureOut">
              <a:rPr lang="en-US" smtClean="0"/>
              <a:t>3/5/2013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54F2FE-2A8A-4765-B0D3-089E3FC9E9F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0EBD74D-5DAA-47B5-B7CD-DED58FA369A4}" type="datetimeFigureOut">
              <a:rPr lang="en-US" smtClean="0"/>
              <a:t>3/5/2013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C54F2FE-2A8A-4765-B0D3-089E3FC9E9F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0EBD74D-5DAA-47B5-B7CD-DED58FA369A4}" type="datetimeFigureOut">
              <a:rPr lang="en-US" smtClean="0"/>
              <a:t>3/5/2013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C54F2FE-2A8A-4765-B0D3-089E3FC9E9F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EBD74D-5DAA-47B5-B7CD-DED58FA369A4}" type="datetimeFigureOut">
              <a:rPr lang="en-US" smtClean="0"/>
              <a:t>3/5/2013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C54F2FE-2A8A-4765-B0D3-089E3FC9E9F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0EBD74D-5DAA-47B5-B7CD-DED58FA369A4}" type="datetimeFigureOut">
              <a:rPr lang="en-US" smtClean="0"/>
              <a:t>3/5/2013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54F2FE-2A8A-4765-B0D3-089E3FC9E9FE}" type="slidenum">
              <a:rPr lang="en-US" smtClean="0"/>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B0EBD74D-5DAA-47B5-B7CD-DED58FA369A4}" type="datetimeFigureOut">
              <a:rPr lang="en-US" smtClean="0"/>
              <a:t>3/5/2013</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3C54F2FE-2A8A-4765-B0D3-089E3FC9E9FE}"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B0EBD74D-5DAA-47B5-B7CD-DED58FA369A4}" type="datetimeFigureOut">
              <a:rPr lang="en-US" smtClean="0"/>
              <a:t>3/5/2013</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3C54F2FE-2A8A-4765-B0D3-089E3FC9E9F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thomasamckean.com/otr/otr.htm"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Computer-Mediated Communication</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mtClean="0"/>
              <a:t>The War of the Worlds</a:t>
            </a:r>
          </a:p>
        </p:txBody>
      </p:sp>
      <p:sp>
        <p:nvSpPr>
          <p:cNvPr id="13315" name="Rectangle 3"/>
          <p:cNvSpPr>
            <a:spLocks noGrp="1" noChangeArrowheads="1"/>
          </p:cNvSpPr>
          <p:nvPr>
            <p:ph type="body" idx="1"/>
          </p:nvPr>
        </p:nvSpPr>
        <p:spPr/>
        <p:txBody>
          <a:bodyPr/>
          <a:lstStyle/>
          <a:p>
            <a:pPr eaLnBrk="1" hangingPunct="1"/>
            <a:r>
              <a:rPr lang="en-US" u="sng" smtClean="0"/>
              <a:t>Script:</a:t>
            </a:r>
          </a:p>
          <a:p>
            <a:pPr eaLnBrk="1" hangingPunct="1"/>
            <a:r>
              <a:rPr lang="en-US" smtClean="0"/>
              <a:t>http://jeff560.tripod.com/script.html</a:t>
            </a:r>
          </a:p>
          <a:p>
            <a:pPr eaLnBrk="1" hangingPunct="1"/>
            <a:r>
              <a:rPr lang="en-US" u="sng" smtClean="0"/>
              <a:t>Audio: </a:t>
            </a:r>
          </a:p>
          <a:p>
            <a:pPr eaLnBrk="1" hangingPunct="1"/>
            <a:r>
              <a:rPr lang="en-US" smtClean="0">
                <a:hlinkClick r:id="rId3"/>
              </a:rPr>
              <a:t>http://www.thomasamckean.com/otr/otr.htm</a:t>
            </a:r>
            <a:endParaRPr lang="en-US" smtClean="0"/>
          </a:p>
          <a:p>
            <a:pPr eaLnBrk="1" hangingPunct="1"/>
            <a:r>
              <a:rPr lang="en-US" u="sng" smtClean="0"/>
              <a:t>Articles:</a:t>
            </a:r>
          </a:p>
          <a:p>
            <a:pPr eaLnBrk="1" hangingPunct="1"/>
            <a:r>
              <a:rPr lang="en-US" smtClean="0"/>
              <a:t>http://jeff560.tripod.com/wotw.html</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endParaRPr lang="en-US" smtClean="0"/>
          </a:p>
        </p:txBody>
      </p:sp>
      <p:sp>
        <p:nvSpPr>
          <p:cNvPr id="18435" name="Rectangle 3"/>
          <p:cNvSpPr>
            <a:spLocks noGrp="1" noChangeArrowheads="1"/>
          </p:cNvSpPr>
          <p:nvPr>
            <p:ph type="body" idx="1"/>
          </p:nvPr>
        </p:nvSpPr>
        <p:spPr/>
        <p:txBody>
          <a:bodyPr/>
          <a:lstStyle/>
          <a:p>
            <a:pPr eaLnBrk="1" hangingPunct="1"/>
            <a:r>
              <a:rPr lang="en-US" smtClean="0"/>
              <a:t>Phase 2: Minimal Effects (1930s-1940s)</a:t>
            </a:r>
          </a:p>
          <a:p>
            <a:pPr lvl="1" eaLnBrk="1" hangingPunct="1"/>
            <a:r>
              <a:rPr lang="en-US" smtClean="0"/>
              <a:t>Media effects appear more </a:t>
            </a:r>
            <a:r>
              <a:rPr lang="en-US" i="1" smtClean="0"/>
              <a:t>limited</a:t>
            </a:r>
          </a:p>
          <a:p>
            <a:pPr lvl="1" eaLnBrk="1" hangingPunct="1"/>
            <a:r>
              <a:rPr lang="en-US" smtClean="0"/>
              <a:t>Media acts more as a ‘reinforcer’ of ideas as opposed to a dictating device</a:t>
            </a:r>
          </a:p>
          <a:p>
            <a:pPr lvl="1" eaLnBrk="1" hangingPunct="1"/>
            <a:r>
              <a:rPr lang="en-US" smtClean="0"/>
              <a:t>People get information and ideas from media, not instructions on beliefs</a:t>
            </a:r>
          </a:p>
          <a:p>
            <a:pPr lvl="2" eaLnBrk="1" hangingPunct="1"/>
            <a:r>
              <a:rPr lang="en-US" smtClean="0"/>
              <a:t>Two-Step Flow theory (Opinion Leaders)</a:t>
            </a:r>
          </a:p>
          <a:p>
            <a:pPr lvl="2" eaLnBrk="1" hangingPunct="1"/>
            <a:r>
              <a:rPr lang="en-US" smtClean="0"/>
              <a:t>People are seen as more an active audience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to="" calcmode="lin" valueType="num">
                                      <p:cBhvr>
                                        <p:cTn id="7" dur="1" fill="hold"/>
                                        <p:tgtEl>
                                          <p:spTgt spid="18435">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 to="" calcmode="lin" valueType="num">
                                      <p:cBhvr>
                                        <p:cTn id="12" dur="1" fill="hold"/>
                                        <p:tgtEl>
                                          <p:spTgt spid="18435">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8435">
                                            <p:txEl>
                                              <p:pRg st="2" end="2"/>
                                            </p:txEl>
                                          </p:spTgt>
                                        </p:tgtEl>
                                        <p:attrNameLst>
                                          <p:attrName>style.visibility</p:attrName>
                                        </p:attrNameLst>
                                      </p:cBhvr>
                                      <p:to>
                                        <p:strVal val="visible"/>
                                      </p:to>
                                    </p:set>
                                    <p:anim to="" calcmode="lin" valueType="num">
                                      <p:cBhvr>
                                        <p:cTn id="17" dur="1" fill="hold"/>
                                        <p:tgtEl>
                                          <p:spTgt spid="18435">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8435">
                                            <p:txEl>
                                              <p:pRg st="3" end="3"/>
                                            </p:txEl>
                                          </p:spTgt>
                                        </p:tgtEl>
                                        <p:attrNameLst>
                                          <p:attrName>style.visibility</p:attrName>
                                        </p:attrNameLst>
                                      </p:cBhvr>
                                      <p:to>
                                        <p:strVal val="visible"/>
                                      </p:to>
                                    </p:set>
                                    <p:anim to="" calcmode="lin" valueType="num">
                                      <p:cBhvr>
                                        <p:cTn id="22" dur="1" fill="hold"/>
                                        <p:tgtEl>
                                          <p:spTgt spid="18435">
                                            <p:txEl>
                                              <p:pRg st="3" end="3"/>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8435">
                                            <p:txEl>
                                              <p:pRg st="4" end="4"/>
                                            </p:txEl>
                                          </p:spTgt>
                                        </p:tgtEl>
                                        <p:attrNameLst>
                                          <p:attrName>style.visibility</p:attrName>
                                        </p:attrNameLst>
                                      </p:cBhvr>
                                      <p:to>
                                        <p:strVal val="visible"/>
                                      </p:to>
                                    </p:set>
                                    <p:anim to="" calcmode="lin" valueType="num">
                                      <p:cBhvr>
                                        <p:cTn id="27" dur="1" fill="hold"/>
                                        <p:tgtEl>
                                          <p:spTgt spid="18435">
                                            <p:txEl>
                                              <p:pRg st="4" end="4"/>
                                            </p:txEl>
                                          </p:spTgt>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8435">
                                            <p:txEl>
                                              <p:pRg st="5" end="5"/>
                                            </p:txEl>
                                          </p:spTgt>
                                        </p:tgtEl>
                                        <p:attrNameLst>
                                          <p:attrName>style.visibility</p:attrName>
                                        </p:attrNameLst>
                                      </p:cBhvr>
                                      <p:to>
                                        <p:strVal val="visible"/>
                                      </p:to>
                                    </p:set>
                                    <p:anim to="" calcmode="lin" valueType="num">
                                      <p:cBhvr>
                                        <p:cTn id="32" dur="1" fill="hold"/>
                                        <p:tgtEl>
                                          <p:spTgt spid="18435">
                                            <p:txEl>
                                              <p:pRg st="5" end="5"/>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bldLvl="4"/>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endParaRPr lang="en-US" smtClean="0"/>
          </a:p>
        </p:txBody>
      </p:sp>
      <p:sp>
        <p:nvSpPr>
          <p:cNvPr id="19459" name="Rectangle 3"/>
          <p:cNvSpPr>
            <a:spLocks noGrp="1" noChangeArrowheads="1"/>
          </p:cNvSpPr>
          <p:nvPr>
            <p:ph type="body" idx="1"/>
          </p:nvPr>
        </p:nvSpPr>
        <p:spPr/>
        <p:txBody>
          <a:bodyPr/>
          <a:lstStyle/>
          <a:p>
            <a:pPr eaLnBrk="1" hangingPunct="1"/>
            <a:r>
              <a:rPr lang="en-US" smtClean="0"/>
              <a:t>Phase 3: Effects Reconceptualized</a:t>
            </a:r>
          </a:p>
          <a:p>
            <a:pPr eaLnBrk="1" hangingPunct="1"/>
            <a:r>
              <a:rPr lang="en-US" smtClean="0"/>
              <a:t>Bernard Cohen</a:t>
            </a:r>
          </a:p>
          <a:p>
            <a:pPr lvl="1" eaLnBrk="1" hangingPunct="1"/>
            <a:r>
              <a:rPr lang="en-US" smtClean="0"/>
              <a:t>“</a:t>
            </a:r>
            <a:r>
              <a:rPr lang="en-US" smtClean="0">
                <a:solidFill>
                  <a:srgbClr val="000000"/>
                </a:solidFill>
              </a:rPr>
              <a:t>The press may not be successful much of the time in telling people what to think, but it is stunningly successful in telling people what to think about.”</a:t>
            </a:r>
            <a:endParaRPr lang="en-US" smtClean="0"/>
          </a:p>
          <a:p>
            <a:pPr eaLnBrk="1" hangingPunct="1"/>
            <a:r>
              <a:rPr lang="en-US" smtClean="0"/>
              <a:t>Agenda Setting Theory</a:t>
            </a:r>
            <a:endParaRPr lang="en-US" smtClean="0">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fade">
                                      <p:cBhvr>
                                        <p:cTn id="7" dur="2000"/>
                                        <p:tgtEl>
                                          <p:spTgt spid="19459">
                                            <p:txEl>
                                              <p:pRg st="0" end="0"/>
                                            </p:txEl>
                                          </p:spTgt>
                                        </p:tgtEl>
                                      </p:cBhvr>
                                    </p:animEffect>
                                    <p:anim calcmode="lin" valueType="num">
                                      <p:cBhvr>
                                        <p:cTn id="8" dur="2000" fill="hold"/>
                                        <p:tgtEl>
                                          <p:spTgt spid="19459">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19459">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iterate type="lt">
                                    <p:tmPct val="10000"/>
                                  </p:iterate>
                                  <p:childTnLst>
                                    <p:set>
                                      <p:cBhvr>
                                        <p:cTn id="13" dur="1" fill="hold">
                                          <p:stCondLst>
                                            <p:cond delay="0"/>
                                          </p:stCondLst>
                                        </p:cTn>
                                        <p:tgtEl>
                                          <p:spTgt spid="19459">
                                            <p:txEl>
                                              <p:pRg st="1" end="1"/>
                                            </p:txEl>
                                          </p:spTgt>
                                        </p:tgtEl>
                                        <p:attrNameLst>
                                          <p:attrName>style.visibility</p:attrName>
                                        </p:attrNameLst>
                                      </p:cBhvr>
                                      <p:to>
                                        <p:strVal val="visible"/>
                                      </p:to>
                                    </p:set>
                                    <p:animEffect transition="in" filter="fade">
                                      <p:cBhvr>
                                        <p:cTn id="14" dur="2000"/>
                                        <p:tgtEl>
                                          <p:spTgt spid="19459">
                                            <p:txEl>
                                              <p:pRg st="1" end="1"/>
                                            </p:txEl>
                                          </p:spTgt>
                                        </p:tgtEl>
                                      </p:cBhvr>
                                    </p:animEffect>
                                    <p:anim calcmode="lin" valueType="num">
                                      <p:cBhvr>
                                        <p:cTn id="15" dur="2000" fill="hold"/>
                                        <p:tgtEl>
                                          <p:spTgt spid="19459">
                                            <p:txEl>
                                              <p:pRg st="1" end="1"/>
                                            </p:txEl>
                                          </p:spTgt>
                                        </p:tgtEl>
                                        <p:attrNameLst>
                                          <p:attrName>ppt_w</p:attrName>
                                        </p:attrNameLst>
                                      </p:cBhvr>
                                      <p:tavLst>
                                        <p:tav tm="0" fmla="#ppt_w*sin(2.5*pi*$)">
                                          <p:val>
                                            <p:fltVal val="0"/>
                                          </p:val>
                                        </p:tav>
                                        <p:tav tm="100000">
                                          <p:val>
                                            <p:fltVal val="1"/>
                                          </p:val>
                                        </p:tav>
                                      </p:tavLst>
                                    </p:anim>
                                    <p:anim calcmode="lin" valueType="num">
                                      <p:cBhvr>
                                        <p:cTn id="16" dur="2000" fill="hold"/>
                                        <p:tgtEl>
                                          <p:spTgt spid="19459">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iterate type="lt">
                                    <p:tmPct val="10000"/>
                                  </p:iterate>
                                  <p:childTnLst>
                                    <p:set>
                                      <p:cBhvr>
                                        <p:cTn id="20" dur="1" fill="hold">
                                          <p:stCondLst>
                                            <p:cond delay="0"/>
                                          </p:stCondLst>
                                        </p:cTn>
                                        <p:tgtEl>
                                          <p:spTgt spid="19459">
                                            <p:txEl>
                                              <p:pRg st="2" end="2"/>
                                            </p:txEl>
                                          </p:spTgt>
                                        </p:tgtEl>
                                        <p:attrNameLst>
                                          <p:attrName>style.visibility</p:attrName>
                                        </p:attrNameLst>
                                      </p:cBhvr>
                                      <p:to>
                                        <p:strVal val="visible"/>
                                      </p:to>
                                    </p:set>
                                    <p:animEffect transition="in" filter="fade">
                                      <p:cBhvr>
                                        <p:cTn id="21" dur="2000"/>
                                        <p:tgtEl>
                                          <p:spTgt spid="19459">
                                            <p:txEl>
                                              <p:pRg st="2" end="2"/>
                                            </p:txEl>
                                          </p:spTgt>
                                        </p:tgtEl>
                                      </p:cBhvr>
                                    </p:animEffect>
                                    <p:anim calcmode="lin" valueType="num">
                                      <p:cBhvr>
                                        <p:cTn id="22" dur="2000" fill="hold"/>
                                        <p:tgtEl>
                                          <p:spTgt spid="19459">
                                            <p:txEl>
                                              <p:pRg st="2" end="2"/>
                                            </p:txEl>
                                          </p:spTgt>
                                        </p:tgtEl>
                                        <p:attrNameLst>
                                          <p:attrName>ppt_w</p:attrName>
                                        </p:attrNameLst>
                                      </p:cBhvr>
                                      <p:tavLst>
                                        <p:tav tm="0" fmla="#ppt_w*sin(2.5*pi*$)">
                                          <p:val>
                                            <p:fltVal val="0"/>
                                          </p:val>
                                        </p:tav>
                                        <p:tav tm="100000">
                                          <p:val>
                                            <p:fltVal val="1"/>
                                          </p:val>
                                        </p:tav>
                                      </p:tavLst>
                                    </p:anim>
                                    <p:anim calcmode="lin" valueType="num">
                                      <p:cBhvr>
                                        <p:cTn id="23" dur="2000" fill="hold"/>
                                        <p:tgtEl>
                                          <p:spTgt spid="19459">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iterate type="lt">
                                    <p:tmPct val="10000"/>
                                  </p:iterate>
                                  <p:childTnLst>
                                    <p:set>
                                      <p:cBhvr>
                                        <p:cTn id="27" dur="1" fill="hold">
                                          <p:stCondLst>
                                            <p:cond delay="0"/>
                                          </p:stCondLst>
                                        </p:cTn>
                                        <p:tgtEl>
                                          <p:spTgt spid="19459">
                                            <p:txEl>
                                              <p:pRg st="3" end="3"/>
                                            </p:txEl>
                                          </p:spTgt>
                                        </p:tgtEl>
                                        <p:attrNameLst>
                                          <p:attrName>style.visibility</p:attrName>
                                        </p:attrNameLst>
                                      </p:cBhvr>
                                      <p:to>
                                        <p:strVal val="visible"/>
                                      </p:to>
                                    </p:set>
                                    <p:animEffect transition="in" filter="fade">
                                      <p:cBhvr>
                                        <p:cTn id="28" dur="2000"/>
                                        <p:tgtEl>
                                          <p:spTgt spid="19459">
                                            <p:txEl>
                                              <p:pRg st="3" end="3"/>
                                            </p:txEl>
                                          </p:spTgt>
                                        </p:tgtEl>
                                      </p:cBhvr>
                                    </p:animEffect>
                                    <p:anim calcmode="lin" valueType="num">
                                      <p:cBhvr>
                                        <p:cTn id="29" dur="2000" fill="hold"/>
                                        <p:tgtEl>
                                          <p:spTgt spid="19459">
                                            <p:txEl>
                                              <p:pRg st="3" end="3"/>
                                            </p:txEl>
                                          </p:spTgt>
                                        </p:tgtEl>
                                        <p:attrNameLst>
                                          <p:attrName>ppt_w</p:attrName>
                                        </p:attrNameLst>
                                      </p:cBhvr>
                                      <p:tavLst>
                                        <p:tav tm="0" fmla="#ppt_w*sin(2.5*pi*$)">
                                          <p:val>
                                            <p:fltVal val="0"/>
                                          </p:val>
                                        </p:tav>
                                        <p:tav tm="100000">
                                          <p:val>
                                            <p:fltVal val="1"/>
                                          </p:val>
                                        </p:tav>
                                      </p:tavLst>
                                    </p:anim>
                                    <p:anim calcmode="lin" valueType="num">
                                      <p:cBhvr>
                                        <p:cTn id="30" dur="2000" fill="hold"/>
                                        <p:tgtEl>
                                          <p:spTgt spid="19459">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bldLvl="3"/>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smtClean="0"/>
              <a:t>Agenda Setting Theory</a:t>
            </a:r>
          </a:p>
        </p:txBody>
      </p:sp>
      <p:sp>
        <p:nvSpPr>
          <p:cNvPr id="20483" name="Rectangle 3"/>
          <p:cNvSpPr>
            <a:spLocks noGrp="1" noChangeArrowheads="1"/>
          </p:cNvSpPr>
          <p:nvPr>
            <p:ph type="body" idx="1"/>
          </p:nvPr>
        </p:nvSpPr>
        <p:spPr/>
        <p:txBody>
          <a:bodyPr/>
          <a:lstStyle/>
          <a:p>
            <a:pPr eaLnBrk="1" hangingPunct="1">
              <a:lnSpc>
                <a:spcPct val="80000"/>
              </a:lnSpc>
            </a:pPr>
            <a:r>
              <a:rPr lang="en-US" dirty="0" smtClean="0">
                <a:solidFill>
                  <a:srgbClr val="000000"/>
                </a:solidFill>
              </a:rPr>
              <a:t>The ‘issue’ </a:t>
            </a:r>
            <a:r>
              <a:rPr lang="en-US" dirty="0" smtClean="0"/>
              <a:t>that people regard as the ‘most important’ is affected by the </a:t>
            </a:r>
            <a:r>
              <a:rPr lang="en-US" u="sng" dirty="0" smtClean="0"/>
              <a:t>amount</a:t>
            </a:r>
            <a:r>
              <a:rPr lang="en-US" dirty="0" smtClean="0"/>
              <a:t> of media coverage it receives</a:t>
            </a:r>
          </a:p>
          <a:p>
            <a:pPr eaLnBrk="1" hangingPunct="1">
              <a:lnSpc>
                <a:spcPct val="80000"/>
              </a:lnSpc>
            </a:pPr>
            <a:r>
              <a:rPr lang="en-US" dirty="0" smtClean="0"/>
              <a:t>Media set the public agenda by determining what issues are worth paying attention to, discussing, trying to solve, etc.</a:t>
            </a:r>
          </a:p>
          <a:p>
            <a:pPr lvl="1" eaLnBrk="1" hangingPunct="1">
              <a:lnSpc>
                <a:spcPct val="80000"/>
              </a:lnSpc>
            </a:pPr>
            <a:r>
              <a:rPr lang="en-US" dirty="0" smtClean="0"/>
              <a:t>Importance does </a:t>
            </a:r>
            <a:r>
              <a:rPr lang="en-US" u="sng" dirty="0" smtClean="0"/>
              <a:t>not</a:t>
            </a:r>
            <a:r>
              <a:rPr lang="en-US" dirty="0" smtClean="0"/>
              <a:t> drive coverage; Rather, coverage drives importance</a:t>
            </a:r>
          </a:p>
          <a:p>
            <a:pPr lvl="1" eaLnBrk="1" hangingPunct="1">
              <a:lnSpc>
                <a:spcPct val="80000"/>
              </a:lnSpc>
            </a:pPr>
            <a:r>
              <a:rPr lang="en-US" dirty="0" smtClean="0"/>
              <a:t>The amount of media attention </a:t>
            </a:r>
            <a:r>
              <a:rPr lang="en-US" dirty="0" smtClean="0">
                <a:solidFill>
                  <a:srgbClr val="000000"/>
                </a:solidFill>
              </a:rPr>
              <a:t>≠ actual/objective importance of issue</a:t>
            </a:r>
          </a:p>
          <a:p>
            <a:pPr lvl="2" eaLnBrk="1" hangingPunct="1">
              <a:lnSpc>
                <a:spcPct val="80000"/>
              </a:lnSpc>
            </a:pPr>
            <a:r>
              <a:rPr lang="en-US" sz="2400" dirty="0" smtClean="0">
                <a:solidFill>
                  <a:srgbClr val="000000"/>
                </a:solidFill>
              </a:rPr>
              <a:t>E.g., Crime news does not reflect actual crime rates</a:t>
            </a:r>
            <a:endParaRPr lang="en-US" sz="2400" dirty="0" smtClean="0"/>
          </a:p>
          <a:p>
            <a:pPr eaLnBrk="1" hangingPunct="1">
              <a:lnSpc>
                <a:spcPct val="80000"/>
              </a:lnSpc>
            </a:pPr>
            <a:endParaRPr lang="en-US"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 calcmode="lin" valueType="num">
                                      <p:cBhvr>
                                        <p:cTn id="7" dur="500" decel="50000" fill="hold">
                                          <p:stCondLst>
                                            <p:cond delay="0"/>
                                          </p:stCondLst>
                                        </p:cTn>
                                        <p:tgtEl>
                                          <p:spTgt spid="2048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048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048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2048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048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048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048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048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20483">
                                            <p:txEl>
                                              <p:pRg st="1" end="1"/>
                                            </p:txEl>
                                          </p:spTgt>
                                        </p:tgtEl>
                                        <p:attrNameLst>
                                          <p:attrName>style.visibility</p:attrName>
                                        </p:attrNameLst>
                                      </p:cBhvr>
                                      <p:to>
                                        <p:strVal val="visible"/>
                                      </p:to>
                                    </p:set>
                                    <p:anim calcmode="lin" valueType="num">
                                      <p:cBhvr>
                                        <p:cTn id="19" dur="500" decel="50000" fill="hold">
                                          <p:stCondLst>
                                            <p:cond delay="0"/>
                                          </p:stCondLst>
                                        </p:cTn>
                                        <p:tgtEl>
                                          <p:spTgt spid="20483">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20483">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20483">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20483">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20483">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20483">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20483">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2048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20483">
                                            <p:txEl>
                                              <p:pRg st="2" end="2"/>
                                            </p:txEl>
                                          </p:spTgt>
                                        </p:tgtEl>
                                        <p:attrNameLst>
                                          <p:attrName>style.visibility</p:attrName>
                                        </p:attrNameLst>
                                      </p:cBhvr>
                                      <p:to>
                                        <p:strVal val="visible"/>
                                      </p:to>
                                    </p:set>
                                    <p:anim calcmode="lin" valueType="num">
                                      <p:cBhvr>
                                        <p:cTn id="31" dur="500" decel="50000" fill="hold">
                                          <p:stCondLst>
                                            <p:cond delay="0"/>
                                          </p:stCondLst>
                                        </p:cTn>
                                        <p:tgtEl>
                                          <p:spTgt spid="20483">
                                            <p:txEl>
                                              <p:pRg st="2" end="2"/>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20483">
                                            <p:txEl>
                                              <p:pRg st="2" end="2"/>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20483">
                                            <p:txEl>
                                              <p:pRg st="2" end="2"/>
                                            </p:txEl>
                                          </p:spTgt>
                                        </p:tgtEl>
                                        <p:attrNameLst>
                                          <p:attrName>ppt_w</p:attrName>
                                        </p:attrNameLst>
                                      </p:cBhvr>
                                      <p:tavLst>
                                        <p:tav tm="0">
                                          <p:val>
                                            <p:strVal val="#ppt_w*.05"/>
                                          </p:val>
                                        </p:tav>
                                        <p:tav tm="100000">
                                          <p:val>
                                            <p:strVal val="#ppt_w"/>
                                          </p:val>
                                        </p:tav>
                                      </p:tavLst>
                                    </p:anim>
                                    <p:anim calcmode="lin" valueType="num">
                                      <p:cBhvr>
                                        <p:cTn id="34" dur="1000" fill="hold"/>
                                        <p:tgtEl>
                                          <p:spTgt spid="20483">
                                            <p:txEl>
                                              <p:pRg st="2" end="2"/>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20483">
                                            <p:txEl>
                                              <p:pRg st="2" end="2"/>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20483">
                                            <p:txEl>
                                              <p:pRg st="2" end="2"/>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20483">
                                            <p:txEl>
                                              <p:pRg st="2" end="2"/>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20483">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20483">
                                            <p:txEl>
                                              <p:pRg st="3" end="3"/>
                                            </p:txEl>
                                          </p:spTgt>
                                        </p:tgtEl>
                                        <p:attrNameLst>
                                          <p:attrName>style.visibility</p:attrName>
                                        </p:attrNameLst>
                                      </p:cBhvr>
                                      <p:to>
                                        <p:strVal val="visible"/>
                                      </p:to>
                                    </p:set>
                                    <p:anim calcmode="lin" valueType="num">
                                      <p:cBhvr>
                                        <p:cTn id="43" dur="500" decel="50000" fill="hold">
                                          <p:stCondLst>
                                            <p:cond delay="0"/>
                                          </p:stCondLst>
                                        </p:cTn>
                                        <p:tgtEl>
                                          <p:spTgt spid="20483">
                                            <p:txEl>
                                              <p:pRg st="3" end="3"/>
                                            </p:txEl>
                                          </p:spTgt>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20483">
                                            <p:txEl>
                                              <p:pRg st="3" end="3"/>
                                            </p:txEl>
                                          </p:spTgt>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20483">
                                            <p:txEl>
                                              <p:pRg st="3" end="3"/>
                                            </p:txEl>
                                          </p:spTgt>
                                        </p:tgtEl>
                                        <p:attrNameLst>
                                          <p:attrName>ppt_w</p:attrName>
                                        </p:attrNameLst>
                                      </p:cBhvr>
                                      <p:tavLst>
                                        <p:tav tm="0">
                                          <p:val>
                                            <p:strVal val="#ppt_w*.05"/>
                                          </p:val>
                                        </p:tav>
                                        <p:tav tm="100000">
                                          <p:val>
                                            <p:strVal val="#ppt_w"/>
                                          </p:val>
                                        </p:tav>
                                      </p:tavLst>
                                    </p:anim>
                                    <p:anim calcmode="lin" valueType="num">
                                      <p:cBhvr>
                                        <p:cTn id="46" dur="1000" fill="hold"/>
                                        <p:tgtEl>
                                          <p:spTgt spid="20483">
                                            <p:txEl>
                                              <p:pRg st="3" end="3"/>
                                            </p:txEl>
                                          </p:spTgt>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20483">
                                            <p:txEl>
                                              <p:pRg st="3" end="3"/>
                                            </p:txEl>
                                          </p:spTgt>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20483">
                                            <p:txEl>
                                              <p:pRg st="3" end="3"/>
                                            </p:txEl>
                                          </p:spTgt>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20483">
                                            <p:txEl>
                                              <p:pRg st="3" end="3"/>
                                            </p:txEl>
                                          </p:spTgt>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20483">
                                            <p:txEl>
                                              <p:pRg st="3" end="3"/>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20483">
                                            <p:txEl>
                                              <p:pRg st="4" end="4"/>
                                            </p:txEl>
                                          </p:spTgt>
                                        </p:tgtEl>
                                        <p:attrNameLst>
                                          <p:attrName>style.visibility</p:attrName>
                                        </p:attrNameLst>
                                      </p:cBhvr>
                                      <p:to>
                                        <p:strVal val="visible"/>
                                      </p:to>
                                    </p:set>
                                    <p:anim calcmode="lin" valueType="num">
                                      <p:cBhvr>
                                        <p:cTn id="55" dur="500" decel="50000" fill="hold">
                                          <p:stCondLst>
                                            <p:cond delay="0"/>
                                          </p:stCondLst>
                                        </p:cTn>
                                        <p:tgtEl>
                                          <p:spTgt spid="20483">
                                            <p:txEl>
                                              <p:pRg st="4" end="4"/>
                                            </p:txEl>
                                          </p:spTgt>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20483">
                                            <p:txEl>
                                              <p:pRg st="4" end="4"/>
                                            </p:txEl>
                                          </p:spTgt>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20483">
                                            <p:txEl>
                                              <p:pRg st="4" end="4"/>
                                            </p:txEl>
                                          </p:spTgt>
                                        </p:tgtEl>
                                        <p:attrNameLst>
                                          <p:attrName>ppt_w</p:attrName>
                                        </p:attrNameLst>
                                      </p:cBhvr>
                                      <p:tavLst>
                                        <p:tav tm="0">
                                          <p:val>
                                            <p:strVal val="#ppt_w*.05"/>
                                          </p:val>
                                        </p:tav>
                                        <p:tav tm="100000">
                                          <p:val>
                                            <p:strVal val="#ppt_w"/>
                                          </p:val>
                                        </p:tav>
                                      </p:tavLst>
                                    </p:anim>
                                    <p:anim calcmode="lin" valueType="num">
                                      <p:cBhvr>
                                        <p:cTn id="58" dur="1000" fill="hold"/>
                                        <p:tgtEl>
                                          <p:spTgt spid="20483">
                                            <p:txEl>
                                              <p:pRg st="4" end="4"/>
                                            </p:txEl>
                                          </p:spTgt>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20483">
                                            <p:txEl>
                                              <p:pRg st="4" end="4"/>
                                            </p:txEl>
                                          </p:spTgt>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20483">
                                            <p:txEl>
                                              <p:pRg st="4" end="4"/>
                                            </p:txEl>
                                          </p:spTgt>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20483">
                                            <p:txEl>
                                              <p:pRg st="4" end="4"/>
                                            </p:txEl>
                                          </p:spTgt>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2048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bldLvl="3"/>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Online Dating</a:t>
            </a:r>
            <a:endParaRPr lang="en-US" dirty="0"/>
          </a:p>
        </p:txBody>
      </p:sp>
      <p:sp>
        <p:nvSpPr>
          <p:cNvPr id="3" name="Content Placeholder 2"/>
          <p:cNvSpPr>
            <a:spLocks noGrp="1"/>
          </p:cNvSpPr>
          <p:nvPr>
            <p:ph idx="1"/>
          </p:nvPr>
        </p:nvSpPr>
        <p:spPr/>
        <p:txBody>
          <a:bodyPr/>
          <a:lstStyle/>
          <a:p>
            <a:r>
              <a:rPr lang="en-US" dirty="0" smtClean="0"/>
              <a:t>How to be Successful in Online Dating, by Jennifer Gibbs</a:t>
            </a:r>
          </a:p>
          <a:p>
            <a:endParaRPr lang="en-US" dirty="0"/>
          </a:p>
          <a:p>
            <a:r>
              <a:rPr lang="en-US" dirty="0" smtClean="0"/>
              <a:t>Why do people try online dating?</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Presenting Oneself Online</a:t>
            </a:r>
            <a:endParaRPr lang="en-US" dirty="0"/>
          </a:p>
        </p:txBody>
      </p:sp>
      <p:sp>
        <p:nvSpPr>
          <p:cNvPr id="3" name="Content Placeholder 2"/>
          <p:cNvSpPr>
            <a:spLocks noGrp="1"/>
          </p:cNvSpPr>
          <p:nvPr>
            <p:ph idx="1"/>
          </p:nvPr>
        </p:nvSpPr>
        <p:spPr/>
        <p:txBody>
          <a:bodyPr/>
          <a:lstStyle/>
          <a:p>
            <a:r>
              <a:rPr lang="en-US" dirty="0" smtClean="0"/>
              <a:t>Presenting the ideal self vs. the actual self</a:t>
            </a:r>
          </a:p>
          <a:p>
            <a:endParaRPr lang="en-US" dirty="0" smtClean="0"/>
          </a:p>
          <a:p>
            <a:r>
              <a:rPr lang="en-US" dirty="0" smtClean="0"/>
              <a:t>Blatant deception vs. over-exaggeration</a:t>
            </a:r>
          </a:p>
          <a:p>
            <a:pPr lvl="1"/>
            <a:r>
              <a:rPr lang="en-US" dirty="0" smtClean="0"/>
              <a:t>(Begins with asynchronous communication)</a:t>
            </a:r>
          </a:p>
          <a:p>
            <a:endParaRPr lang="en-US" dirty="0" smtClean="0"/>
          </a:p>
          <a:p>
            <a:r>
              <a:rPr lang="en-US" dirty="0" smtClean="0"/>
              <a:t>Fudging numbers to avoid being ‘filtered out’</a:t>
            </a:r>
          </a:p>
          <a:p>
            <a:endParaRPr lang="en-US" dirty="0" smtClean="0"/>
          </a:p>
          <a:p>
            <a:r>
              <a:rPr lang="en-US" dirty="0" smtClean="0"/>
              <a:t>“Foggy Mirror Effect”</a:t>
            </a:r>
            <a:endParaRPr lang="en-US" dirty="0"/>
          </a:p>
        </p:txBody>
      </p:sp>
    </p:spTree>
    <p:extLst>
      <p:ext uri="{BB962C8B-B14F-4D97-AF65-F5344CB8AC3E}">
        <p14:creationId xmlns:p14="http://schemas.microsoft.com/office/powerpoint/2010/main" val="39154717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Assessing Others</a:t>
            </a:r>
            <a:endParaRPr lang="en-US" dirty="0"/>
          </a:p>
        </p:txBody>
      </p:sp>
      <p:sp>
        <p:nvSpPr>
          <p:cNvPr id="3" name="Content Placeholder 2"/>
          <p:cNvSpPr>
            <a:spLocks noGrp="1"/>
          </p:cNvSpPr>
          <p:nvPr>
            <p:ph idx="1"/>
          </p:nvPr>
        </p:nvSpPr>
        <p:spPr/>
        <p:txBody>
          <a:bodyPr/>
          <a:lstStyle/>
          <a:p>
            <a:r>
              <a:rPr lang="en-US" dirty="0" smtClean="0"/>
              <a:t>Assessing cues with exaggerated importance</a:t>
            </a:r>
          </a:p>
          <a:p>
            <a:endParaRPr lang="en-US" dirty="0" smtClean="0"/>
          </a:p>
          <a:p>
            <a:r>
              <a:rPr lang="en-US" dirty="0" smtClean="0"/>
              <a:t>Warranting</a:t>
            </a:r>
          </a:p>
          <a:p>
            <a:endParaRPr lang="en-US" dirty="0" smtClean="0"/>
          </a:p>
          <a:p>
            <a:endParaRPr lang="en-US" dirty="0"/>
          </a:p>
          <a:p>
            <a:r>
              <a:rPr lang="en-US" dirty="0" smtClean="0"/>
              <a:t>Advice for successful online dating?</a:t>
            </a:r>
            <a:endParaRPr lang="en-US" dirty="0"/>
          </a:p>
        </p:txBody>
      </p:sp>
    </p:spTree>
    <p:extLst>
      <p:ext uri="{BB962C8B-B14F-4D97-AF65-F5344CB8AC3E}">
        <p14:creationId xmlns:p14="http://schemas.microsoft.com/office/powerpoint/2010/main" val="20992430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Facebook</a:t>
            </a:r>
            <a:endParaRPr lang="en-US" dirty="0"/>
          </a:p>
        </p:txBody>
      </p:sp>
      <p:sp>
        <p:nvSpPr>
          <p:cNvPr id="3" name="Content Placeholder 2"/>
          <p:cNvSpPr>
            <a:spLocks noGrp="1"/>
          </p:cNvSpPr>
          <p:nvPr>
            <p:ph idx="1"/>
          </p:nvPr>
        </p:nvSpPr>
        <p:spPr/>
        <p:txBody>
          <a:bodyPr/>
          <a:lstStyle/>
          <a:p>
            <a:r>
              <a:rPr lang="en-US" dirty="0" smtClean="0"/>
              <a:t>What perceptions to people form after viewing Facebook profiles?, by Hanna &amp; Walther</a:t>
            </a:r>
          </a:p>
          <a:p>
            <a:endParaRPr lang="en-US" dirty="0"/>
          </a:p>
          <a:p>
            <a:r>
              <a:rPr lang="en-US" dirty="0" smtClean="0"/>
              <a:t>Why do we use Facebook?</a:t>
            </a:r>
          </a:p>
          <a:p>
            <a:pPr lvl="1"/>
            <a:r>
              <a:rPr lang="en-US" dirty="0" smtClean="0"/>
              <a:t>Social connection, share identities, photographs, content gratifications, social investigation, social network surfing, status updates</a:t>
            </a:r>
            <a:endParaRPr lang="en-US" dirty="0"/>
          </a:p>
        </p:txBody>
      </p:sp>
    </p:spTree>
    <p:extLst>
      <p:ext uri="{BB962C8B-B14F-4D97-AF65-F5344CB8AC3E}">
        <p14:creationId xmlns:p14="http://schemas.microsoft.com/office/powerpoint/2010/main" val="3086914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Facebook Friends</a:t>
            </a:r>
            <a:endParaRPr lang="en-US" dirty="0"/>
          </a:p>
        </p:txBody>
      </p:sp>
      <p:sp>
        <p:nvSpPr>
          <p:cNvPr id="3" name="Content Placeholder 2"/>
          <p:cNvSpPr>
            <a:spLocks noGrp="1"/>
          </p:cNvSpPr>
          <p:nvPr>
            <p:ph idx="1"/>
          </p:nvPr>
        </p:nvSpPr>
        <p:spPr/>
        <p:txBody>
          <a:bodyPr/>
          <a:lstStyle/>
          <a:p>
            <a:r>
              <a:rPr lang="en-US" dirty="0" smtClean="0"/>
              <a:t>Can you have too many? What problems are associated with too many friends?</a:t>
            </a:r>
          </a:p>
          <a:p>
            <a:endParaRPr lang="en-US" dirty="0" smtClean="0"/>
          </a:p>
          <a:p>
            <a:r>
              <a:rPr lang="en-US" dirty="0" smtClean="0"/>
              <a:t>Positive vs. negative social comments</a:t>
            </a:r>
          </a:p>
          <a:p>
            <a:endParaRPr lang="en-US" dirty="0" smtClean="0"/>
          </a:p>
          <a:p>
            <a:r>
              <a:rPr lang="en-US" dirty="0" smtClean="0"/>
              <a:t>Warranting Theory pops up again!</a:t>
            </a:r>
          </a:p>
          <a:p>
            <a:endParaRPr lang="en-US" dirty="0" smtClean="0"/>
          </a:p>
          <a:p>
            <a:endParaRPr lang="en-US" dirty="0"/>
          </a:p>
        </p:txBody>
      </p:sp>
    </p:spTree>
    <p:extLst>
      <p:ext uri="{BB962C8B-B14F-4D97-AF65-F5344CB8AC3E}">
        <p14:creationId xmlns:p14="http://schemas.microsoft.com/office/powerpoint/2010/main" val="10111475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Privacy Management</a:t>
            </a:r>
            <a:endParaRPr lang="en-US" dirty="0"/>
          </a:p>
        </p:txBody>
      </p:sp>
      <p:sp>
        <p:nvSpPr>
          <p:cNvPr id="3" name="Content Placeholder 2"/>
          <p:cNvSpPr>
            <a:spLocks noGrp="1"/>
          </p:cNvSpPr>
          <p:nvPr>
            <p:ph idx="1"/>
          </p:nvPr>
        </p:nvSpPr>
        <p:spPr/>
        <p:txBody>
          <a:bodyPr/>
          <a:lstStyle/>
          <a:p>
            <a:r>
              <a:rPr lang="en-US" dirty="0" smtClean="0"/>
              <a:t>Communication Privacy Management Theory and Knowing </a:t>
            </a:r>
            <a:r>
              <a:rPr lang="en-US" dirty="0"/>
              <a:t>H</a:t>
            </a:r>
            <a:r>
              <a:rPr lang="en-US" dirty="0" smtClean="0"/>
              <a:t>ow People Regulate Telling and Not Telling Their Private Information, by </a:t>
            </a:r>
            <a:r>
              <a:rPr lang="en-US" dirty="0" err="1" smtClean="0"/>
              <a:t>Petronio</a:t>
            </a:r>
            <a:endParaRPr lang="en-US" dirty="0" smtClean="0"/>
          </a:p>
          <a:p>
            <a:endParaRPr lang="en-US" dirty="0"/>
          </a:p>
          <a:p>
            <a:r>
              <a:rPr lang="en-US" dirty="0" smtClean="0"/>
              <a:t>CPM: How we own information and share ownership of that information</a:t>
            </a:r>
            <a:endParaRPr lang="en-US" dirty="0"/>
          </a:p>
        </p:txBody>
      </p:sp>
    </p:spTree>
    <p:extLst>
      <p:ext uri="{BB962C8B-B14F-4D97-AF65-F5344CB8AC3E}">
        <p14:creationId xmlns:p14="http://schemas.microsoft.com/office/powerpoint/2010/main" val="35866573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smtClean="0"/>
              <a:t>First things first…</a:t>
            </a:r>
          </a:p>
        </p:txBody>
      </p:sp>
      <p:sp>
        <p:nvSpPr>
          <p:cNvPr id="7171" name="Rectangle 3"/>
          <p:cNvSpPr>
            <a:spLocks noGrp="1" noChangeArrowheads="1"/>
          </p:cNvSpPr>
          <p:nvPr>
            <p:ph type="body" idx="1"/>
          </p:nvPr>
        </p:nvSpPr>
        <p:spPr>
          <a:xfrm>
            <a:off x="914400" y="1600200"/>
            <a:ext cx="8229600" cy="4530725"/>
          </a:xfrm>
        </p:spPr>
        <p:txBody>
          <a:bodyPr>
            <a:normAutofit lnSpcReduction="10000"/>
          </a:bodyPr>
          <a:lstStyle/>
          <a:p>
            <a:pPr eaLnBrk="1" hangingPunct="1">
              <a:lnSpc>
                <a:spcPct val="90000"/>
              </a:lnSpc>
            </a:pPr>
            <a:r>
              <a:rPr lang="en-US" smtClean="0"/>
              <a:t>Media</a:t>
            </a:r>
          </a:p>
          <a:p>
            <a:pPr lvl="1" eaLnBrk="1" hangingPunct="1">
              <a:lnSpc>
                <a:spcPct val="90000"/>
              </a:lnSpc>
            </a:pPr>
            <a:r>
              <a:rPr lang="en-US" smtClean="0"/>
              <a:t>Plural; When we talk about all forms of </a:t>
            </a:r>
            <a:r>
              <a:rPr lang="en-US" i="1" smtClean="0"/>
              <a:t>media</a:t>
            </a:r>
          </a:p>
          <a:p>
            <a:pPr eaLnBrk="1" hangingPunct="1">
              <a:lnSpc>
                <a:spcPct val="90000"/>
              </a:lnSpc>
            </a:pPr>
            <a:r>
              <a:rPr lang="en-US" smtClean="0"/>
              <a:t>Medium</a:t>
            </a:r>
          </a:p>
          <a:p>
            <a:pPr lvl="1" eaLnBrk="1" hangingPunct="1">
              <a:lnSpc>
                <a:spcPct val="90000"/>
              </a:lnSpc>
            </a:pPr>
            <a:r>
              <a:rPr lang="en-US" smtClean="0"/>
              <a:t>Singular; What we talk about a specific </a:t>
            </a:r>
            <a:r>
              <a:rPr lang="en-US" i="1" smtClean="0"/>
              <a:t>medium</a:t>
            </a:r>
          </a:p>
          <a:p>
            <a:pPr eaLnBrk="1" hangingPunct="1">
              <a:lnSpc>
                <a:spcPct val="90000"/>
              </a:lnSpc>
            </a:pPr>
            <a:r>
              <a:rPr lang="en-US" smtClean="0"/>
              <a:t>Mediated Communication</a:t>
            </a:r>
          </a:p>
          <a:p>
            <a:pPr lvl="1" eaLnBrk="1" hangingPunct="1">
              <a:lnSpc>
                <a:spcPct val="90000"/>
              </a:lnSpc>
            </a:pPr>
            <a:r>
              <a:rPr lang="en-US" smtClean="0"/>
              <a:t>A section of communication; involves </a:t>
            </a:r>
            <a:r>
              <a:rPr lang="en-US" i="1" smtClean="0"/>
              <a:t>media </a:t>
            </a:r>
            <a:r>
              <a:rPr lang="en-US" smtClean="0"/>
              <a:t>or a </a:t>
            </a:r>
            <a:r>
              <a:rPr lang="en-US" i="1" smtClean="0"/>
              <a:t>medium</a:t>
            </a:r>
          </a:p>
          <a:p>
            <a:pPr eaLnBrk="1" hangingPunct="1">
              <a:lnSpc>
                <a:spcPct val="90000"/>
              </a:lnSpc>
            </a:pPr>
            <a:r>
              <a:rPr lang="en-US" smtClean="0"/>
              <a:t>Mediate</a:t>
            </a:r>
          </a:p>
          <a:p>
            <a:pPr lvl="1" eaLnBrk="1" hangingPunct="1">
              <a:lnSpc>
                <a:spcPct val="90000"/>
              </a:lnSpc>
            </a:pPr>
            <a:r>
              <a:rPr lang="en-US" smtClean="0"/>
              <a:t>The </a:t>
            </a:r>
            <a:r>
              <a:rPr lang="en-US" i="1" smtClean="0"/>
              <a:t>act</a:t>
            </a:r>
            <a:r>
              <a:rPr lang="en-US" smtClean="0"/>
              <a:t> of intervening between message source and receiver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checkerboard(across)">
                                      <p:cBhvr>
                                        <p:cTn id="7" dur="500"/>
                                        <p:tgtEl>
                                          <p:spTgt spid="71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checkerboard(across)">
                                      <p:cBhvr>
                                        <p:cTn id="12" dur="500"/>
                                        <p:tgtEl>
                                          <p:spTgt spid="71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171">
                                            <p:txEl>
                                              <p:pRg st="2" end="2"/>
                                            </p:txEl>
                                          </p:spTgt>
                                        </p:tgtEl>
                                        <p:attrNameLst>
                                          <p:attrName>style.visibility</p:attrName>
                                        </p:attrNameLst>
                                      </p:cBhvr>
                                      <p:to>
                                        <p:strVal val="visible"/>
                                      </p:to>
                                    </p:set>
                                    <p:animEffect transition="in" filter="checkerboard(across)">
                                      <p:cBhvr>
                                        <p:cTn id="17" dur="500"/>
                                        <p:tgtEl>
                                          <p:spTgt spid="717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171">
                                            <p:txEl>
                                              <p:pRg st="3" end="3"/>
                                            </p:txEl>
                                          </p:spTgt>
                                        </p:tgtEl>
                                        <p:attrNameLst>
                                          <p:attrName>style.visibility</p:attrName>
                                        </p:attrNameLst>
                                      </p:cBhvr>
                                      <p:to>
                                        <p:strVal val="visible"/>
                                      </p:to>
                                    </p:set>
                                    <p:animEffect transition="in" filter="checkerboard(across)">
                                      <p:cBhvr>
                                        <p:cTn id="22" dur="500"/>
                                        <p:tgtEl>
                                          <p:spTgt spid="717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171">
                                            <p:txEl>
                                              <p:pRg st="4" end="4"/>
                                            </p:txEl>
                                          </p:spTgt>
                                        </p:tgtEl>
                                        <p:attrNameLst>
                                          <p:attrName>style.visibility</p:attrName>
                                        </p:attrNameLst>
                                      </p:cBhvr>
                                      <p:to>
                                        <p:strVal val="visible"/>
                                      </p:to>
                                    </p:set>
                                    <p:animEffect transition="in" filter="checkerboard(across)">
                                      <p:cBhvr>
                                        <p:cTn id="27" dur="500"/>
                                        <p:tgtEl>
                                          <p:spTgt spid="717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7171">
                                            <p:txEl>
                                              <p:pRg st="5" end="5"/>
                                            </p:txEl>
                                          </p:spTgt>
                                        </p:tgtEl>
                                        <p:attrNameLst>
                                          <p:attrName>style.visibility</p:attrName>
                                        </p:attrNameLst>
                                      </p:cBhvr>
                                      <p:to>
                                        <p:strVal val="visible"/>
                                      </p:to>
                                    </p:set>
                                    <p:animEffect transition="in" filter="checkerboard(across)">
                                      <p:cBhvr>
                                        <p:cTn id="32" dur="500"/>
                                        <p:tgtEl>
                                          <p:spTgt spid="717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7171">
                                            <p:txEl>
                                              <p:pRg st="6" end="6"/>
                                            </p:txEl>
                                          </p:spTgt>
                                        </p:tgtEl>
                                        <p:attrNameLst>
                                          <p:attrName>style.visibility</p:attrName>
                                        </p:attrNameLst>
                                      </p:cBhvr>
                                      <p:to>
                                        <p:strVal val="visible"/>
                                      </p:to>
                                    </p:set>
                                    <p:animEffect transition="in" filter="checkerboard(across)">
                                      <p:cBhvr>
                                        <p:cTn id="37" dur="500"/>
                                        <p:tgtEl>
                                          <p:spTgt spid="717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7171">
                                            <p:txEl>
                                              <p:pRg st="7" end="7"/>
                                            </p:txEl>
                                          </p:spTgt>
                                        </p:tgtEl>
                                        <p:attrNameLst>
                                          <p:attrName>style.visibility</p:attrName>
                                        </p:attrNameLst>
                                      </p:cBhvr>
                                      <p:to>
                                        <p:strVal val="visible"/>
                                      </p:to>
                                    </p:set>
                                    <p:animEffect transition="in" filter="checkerboard(across)">
                                      <p:cBhvr>
                                        <p:cTn id="42" dur="500"/>
                                        <p:tgtEl>
                                          <p:spTgt spid="717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bldLvl="3"/>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 Axioms of CPM</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People believe they own their private information and it belongs to them individually</a:t>
            </a:r>
          </a:p>
          <a:p>
            <a:endParaRPr lang="en-US" dirty="0" smtClean="0"/>
          </a:p>
          <a:p>
            <a:r>
              <a:rPr lang="en-US" dirty="0" smtClean="0"/>
              <a:t>When people make a decision to grant access to others (disclose or give permission for others to see private information) they define those privileged to know as “authorized co-owners” of information</a:t>
            </a:r>
          </a:p>
          <a:p>
            <a:endParaRPr lang="en-US" dirty="0" smtClean="0"/>
          </a:p>
          <a:p>
            <a:r>
              <a:rPr lang="en-US" dirty="0" smtClean="0"/>
              <a:t>Because people believe they own their private information, they justifiably feel that they have the right to maintain control over their private information</a:t>
            </a:r>
            <a:endParaRPr lang="en-US" dirty="0"/>
          </a:p>
        </p:txBody>
      </p:sp>
    </p:spTree>
    <p:extLst>
      <p:ext uri="{BB962C8B-B14F-4D97-AF65-F5344CB8AC3E}">
        <p14:creationId xmlns:p14="http://schemas.microsoft.com/office/powerpoint/2010/main" val="7790408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6 Axioms of </a:t>
            </a:r>
            <a:r>
              <a:rPr lang="en-US" dirty="0" smtClean="0"/>
              <a:t>CPM, cont. </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The way people exercise control over their private information is through the use of privacy rules</a:t>
            </a:r>
          </a:p>
          <a:p>
            <a:endParaRPr lang="en-US" dirty="0" smtClean="0"/>
          </a:p>
          <a:p>
            <a:r>
              <a:rPr lang="en-US" dirty="0" smtClean="0"/>
              <a:t>Successful and continued control post-access is accomplished through coordinating and negotiating privacy rules with authorized co-owners regarding third-party access</a:t>
            </a:r>
          </a:p>
          <a:p>
            <a:endParaRPr lang="en-US" dirty="0" smtClean="0"/>
          </a:p>
          <a:p>
            <a:r>
              <a:rPr lang="en-US" dirty="0" smtClean="0"/>
              <a:t>While people believe that they have the right to control the management of their private information, privacy regulation can be unpredictable</a:t>
            </a:r>
          </a:p>
          <a:p>
            <a:endParaRPr lang="en-US" dirty="0"/>
          </a:p>
        </p:txBody>
      </p:sp>
    </p:spTree>
    <p:extLst>
      <p:ext uri="{BB962C8B-B14F-4D97-AF65-F5344CB8AC3E}">
        <p14:creationId xmlns:p14="http://schemas.microsoft.com/office/powerpoint/2010/main" val="505404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Media Functions</a:t>
            </a:r>
          </a:p>
        </p:txBody>
      </p:sp>
      <p:sp>
        <p:nvSpPr>
          <p:cNvPr id="8195" name="Rectangle 3"/>
          <p:cNvSpPr>
            <a:spLocks noGrp="1" noChangeArrowheads="1"/>
          </p:cNvSpPr>
          <p:nvPr>
            <p:ph type="body" idx="1"/>
          </p:nvPr>
        </p:nvSpPr>
        <p:spPr/>
        <p:txBody>
          <a:bodyPr/>
          <a:lstStyle/>
          <a:p>
            <a:pPr eaLnBrk="1" hangingPunct="1"/>
            <a:r>
              <a:rPr lang="en-US" smtClean="0"/>
              <a:t>Production and Distribution</a:t>
            </a:r>
          </a:p>
          <a:p>
            <a:pPr lvl="1" eaLnBrk="1" hangingPunct="1"/>
            <a:r>
              <a:rPr lang="en-US" smtClean="0"/>
              <a:t>Transmission</a:t>
            </a:r>
          </a:p>
          <a:p>
            <a:pPr lvl="1" eaLnBrk="1" hangingPunct="1"/>
            <a:r>
              <a:rPr lang="en-US" smtClean="0"/>
              <a:t>Reproduction, amplification</a:t>
            </a:r>
          </a:p>
          <a:p>
            <a:pPr lvl="1" eaLnBrk="1" hangingPunct="1"/>
            <a:r>
              <a:rPr lang="en-US" smtClean="0"/>
              <a:t>Display</a:t>
            </a:r>
          </a:p>
          <a:p>
            <a:pPr eaLnBrk="1" hangingPunct="1"/>
            <a:r>
              <a:rPr lang="en-US" smtClean="0"/>
              <a:t>Reception, Storage, Retrieval</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circle(in)">
                                      <p:cBhvr>
                                        <p:cTn id="7" dur="2000"/>
                                        <p:tgtEl>
                                          <p:spTgt spid="81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circle(in)">
                                      <p:cBhvr>
                                        <p:cTn id="12" dur="2000"/>
                                        <p:tgtEl>
                                          <p:spTgt spid="81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195">
                                            <p:txEl>
                                              <p:pRg st="2" end="2"/>
                                            </p:txEl>
                                          </p:spTgt>
                                        </p:tgtEl>
                                        <p:attrNameLst>
                                          <p:attrName>style.visibility</p:attrName>
                                        </p:attrNameLst>
                                      </p:cBhvr>
                                      <p:to>
                                        <p:strVal val="visible"/>
                                      </p:to>
                                    </p:set>
                                    <p:animEffect transition="in" filter="circle(in)">
                                      <p:cBhvr>
                                        <p:cTn id="17" dur="2000"/>
                                        <p:tgtEl>
                                          <p:spTgt spid="81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195">
                                            <p:txEl>
                                              <p:pRg st="3" end="3"/>
                                            </p:txEl>
                                          </p:spTgt>
                                        </p:tgtEl>
                                        <p:attrNameLst>
                                          <p:attrName>style.visibility</p:attrName>
                                        </p:attrNameLst>
                                      </p:cBhvr>
                                      <p:to>
                                        <p:strVal val="visible"/>
                                      </p:to>
                                    </p:set>
                                    <p:animEffect transition="in" filter="circle(in)">
                                      <p:cBhvr>
                                        <p:cTn id="22" dur="2000"/>
                                        <p:tgtEl>
                                          <p:spTgt spid="81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8195">
                                            <p:txEl>
                                              <p:pRg st="4" end="4"/>
                                            </p:txEl>
                                          </p:spTgt>
                                        </p:tgtEl>
                                        <p:attrNameLst>
                                          <p:attrName>style.visibility</p:attrName>
                                        </p:attrNameLst>
                                      </p:cBhvr>
                                      <p:to>
                                        <p:strVal val="visible"/>
                                      </p:to>
                                    </p:set>
                                    <p:animEffect transition="in" filter="circle(in)">
                                      <p:cBhvr>
                                        <p:cTn id="27" dur="2000"/>
                                        <p:tgtEl>
                                          <p:spTgt spid="81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bldLvl="3"/>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smtClean="0"/>
              <a:t>Evolutionary Measures</a:t>
            </a:r>
          </a:p>
        </p:txBody>
      </p:sp>
      <p:sp>
        <p:nvSpPr>
          <p:cNvPr id="10243" name="Rectangle 3"/>
          <p:cNvSpPr>
            <a:spLocks noGrp="1" noChangeArrowheads="1"/>
          </p:cNvSpPr>
          <p:nvPr>
            <p:ph type="body" idx="1"/>
          </p:nvPr>
        </p:nvSpPr>
        <p:spPr/>
        <p:txBody>
          <a:bodyPr/>
          <a:lstStyle/>
          <a:p>
            <a:pPr eaLnBrk="1" hangingPunct="1"/>
            <a:r>
              <a:rPr lang="en-US" smtClean="0"/>
              <a:t>Gutenberg: Printing Press</a:t>
            </a:r>
          </a:p>
          <a:p>
            <a:pPr eaLnBrk="1" hangingPunct="1"/>
            <a:r>
              <a:rPr lang="en-US" smtClean="0"/>
              <a:t>Telegraph and Morse code</a:t>
            </a:r>
          </a:p>
          <a:p>
            <a:pPr eaLnBrk="1" hangingPunct="1"/>
            <a:r>
              <a:rPr lang="en-US" smtClean="0"/>
              <a:t>Marconi’s wireless telegraph (radio)</a:t>
            </a:r>
          </a:p>
          <a:p>
            <a:pPr eaLnBrk="1" hangingPunct="1"/>
            <a:r>
              <a:rPr lang="en-US" smtClean="0"/>
              <a:t>Telephone</a:t>
            </a:r>
          </a:p>
          <a:p>
            <a:pPr eaLnBrk="1" hangingPunct="1"/>
            <a:r>
              <a:rPr lang="en-US" smtClean="0"/>
              <a:t>Television</a:t>
            </a:r>
          </a:p>
          <a:p>
            <a:pPr eaLnBrk="1" hangingPunct="1"/>
            <a:r>
              <a:rPr lang="en-US" smtClean="0"/>
              <a:t>Internet</a:t>
            </a:r>
          </a:p>
          <a:p>
            <a:pPr eaLnBrk="1" hangingPunct="1"/>
            <a:r>
              <a:rPr lang="en-US" smtClean="0"/>
              <a:t>Hybrid Media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diamond(in)">
                                      <p:cBhvr>
                                        <p:cTn id="7" dur="2000"/>
                                        <p:tgtEl>
                                          <p:spTgt spid="102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diamond(in)">
                                      <p:cBhvr>
                                        <p:cTn id="12" dur="2000"/>
                                        <p:tgtEl>
                                          <p:spTgt spid="102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0243">
                                            <p:txEl>
                                              <p:pRg st="2" end="2"/>
                                            </p:txEl>
                                          </p:spTgt>
                                        </p:tgtEl>
                                        <p:attrNameLst>
                                          <p:attrName>style.visibility</p:attrName>
                                        </p:attrNameLst>
                                      </p:cBhvr>
                                      <p:to>
                                        <p:strVal val="visible"/>
                                      </p:to>
                                    </p:set>
                                    <p:animEffect transition="in" filter="diamond(in)">
                                      <p:cBhvr>
                                        <p:cTn id="17" dur="2000"/>
                                        <p:tgtEl>
                                          <p:spTgt spid="102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0243">
                                            <p:txEl>
                                              <p:pRg st="3" end="3"/>
                                            </p:txEl>
                                          </p:spTgt>
                                        </p:tgtEl>
                                        <p:attrNameLst>
                                          <p:attrName>style.visibility</p:attrName>
                                        </p:attrNameLst>
                                      </p:cBhvr>
                                      <p:to>
                                        <p:strVal val="visible"/>
                                      </p:to>
                                    </p:set>
                                    <p:animEffect transition="in" filter="diamond(in)">
                                      <p:cBhvr>
                                        <p:cTn id="22" dur="2000"/>
                                        <p:tgtEl>
                                          <p:spTgt spid="1024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0243">
                                            <p:txEl>
                                              <p:pRg st="4" end="4"/>
                                            </p:txEl>
                                          </p:spTgt>
                                        </p:tgtEl>
                                        <p:attrNameLst>
                                          <p:attrName>style.visibility</p:attrName>
                                        </p:attrNameLst>
                                      </p:cBhvr>
                                      <p:to>
                                        <p:strVal val="visible"/>
                                      </p:to>
                                    </p:set>
                                    <p:animEffect transition="in" filter="diamond(in)">
                                      <p:cBhvr>
                                        <p:cTn id="27" dur="2000"/>
                                        <p:tgtEl>
                                          <p:spTgt spid="1024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0243">
                                            <p:txEl>
                                              <p:pRg st="5" end="5"/>
                                            </p:txEl>
                                          </p:spTgt>
                                        </p:tgtEl>
                                        <p:attrNameLst>
                                          <p:attrName>style.visibility</p:attrName>
                                        </p:attrNameLst>
                                      </p:cBhvr>
                                      <p:to>
                                        <p:strVal val="visible"/>
                                      </p:to>
                                    </p:set>
                                    <p:animEffect transition="in" filter="diamond(in)">
                                      <p:cBhvr>
                                        <p:cTn id="32" dur="2000"/>
                                        <p:tgtEl>
                                          <p:spTgt spid="1024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0243">
                                            <p:txEl>
                                              <p:pRg st="6" end="6"/>
                                            </p:txEl>
                                          </p:spTgt>
                                        </p:tgtEl>
                                        <p:attrNameLst>
                                          <p:attrName>style.visibility</p:attrName>
                                        </p:attrNameLst>
                                      </p:cBhvr>
                                      <p:to>
                                        <p:strVal val="visible"/>
                                      </p:to>
                                    </p:set>
                                    <p:animEffect transition="in" filter="diamond(in)">
                                      <p:cBhvr>
                                        <p:cTn id="37" dur="2000"/>
                                        <p:tgtEl>
                                          <p:spTgt spid="1024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bldLvl="3"/>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mtClean="0"/>
              <a:t>Information Convergence</a:t>
            </a:r>
          </a:p>
        </p:txBody>
      </p:sp>
      <p:sp>
        <p:nvSpPr>
          <p:cNvPr id="11267" name="Rectangle 3"/>
          <p:cNvSpPr>
            <a:spLocks noGrp="1" noChangeArrowheads="1"/>
          </p:cNvSpPr>
          <p:nvPr>
            <p:ph type="body" idx="1"/>
          </p:nvPr>
        </p:nvSpPr>
        <p:spPr/>
        <p:txBody>
          <a:bodyPr/>
          <a:lstStyle/>
          <a:p>
            <a:pPr eaLnBrk="1" hangingPunct="1"/>
            <a:r>
              <a:rPr lang="en-US" smtClean="0"/>
              <a:t>Information Age</a:t>
            </a:r>
          </a:p>
          <a:p>
            <a:pPr eaLnBrk="1" hangingPunct="1"/>
            <a:r>
              <a:rPr lang="en-US" smtClean="0"/>
              <a:t>Information Overload</a:t>
            </a:r>
          </a:p>
          <a:p>
            <a:pPr eaLnBrk="1" hangingPunct="1"/>
            <a:r>
              <a:rPr lang="en-US" smtClean="0"/>
              <a:t>Bringing the world together (time and space)</a:t>
            </a:r>
          </a:p>
          <a:p>
            <a:pPr eaLnBrk="1" hangingPunct="1"/>
            <a:r>
              <a:rPr lang="en-US" smtClean="0"/>
              <a:t>Bringing work to home, and home to work</a:t>
            </a:r>
          </a:p>
          <a:p>
            <a:pPr eaLnBrk="1" hangingPunct="1"/>
            <a:r>
              <a:rPr lang="en-US" smtClean="0"/>
              <a:t>Information as Commodity</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p:cTn id="7" dur="1000" fill="hold"/>
                                        <p:tgtEl>
                                          <p:spTgt spid="11267">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1267">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126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1267">
                                            <p:txEl>
                                              <p:pRg st="1" end="1"/>
                                            </p:txEl>
                                          </p:spTgt>
                                        </p:tgtEl>
                                        <p:attrNameLst>
                                          <p:attrName>style.visibility</p:attrName>
                                        </p:attrNameLst>
                                      </p:cBhvr>
                                      <p:to>
                                        <p:strVal val="visible"/>
                                      </p:to>
                                    </p:set>
                                    <p:anim calcmode="lin" valueType="num">
                                      <p:cBhvr>
                                        <p:cTn id="14" dur="1000" fill="hold"/>
                                        <p:tgtEl>
                                          <p:spTgt spid="11267">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11267">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11267">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11267">
                                            <p:txEl>
                                              <p:pRg st="2" end="2"/>
                                            </p:txEl>
                                          </p:spTgt>
                                        </p:tgtEl>
                                        <p:attrNameLst>
                                          <p:attrName>style.visibility</p:attrName>
                                        </p:attrNameLst>
                                      </p:cBhvr>
                                      <p:to>
                                        <p:strVal val="visible"/>
                                      </p:to>
                                    </p:set>
                                    <p:anim calcmode="lin" valueType="num">
                                      <p:cBhvr>
                                        <p:cTn id="21" dur="1000" fill="hold"/>
                                        <p:tgtEl>
                                          <p:spTgt spid="11267">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11267">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1126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11267">
                                            <p:txEl>
                                              <p:pRg st="3" end="3"/>
                                            </p:txEl>
                                          </p:spTgt>
                                        </p:tgtEl>
                                        <p:attrNameLst>
                                          <p:attrName>style.visibility</p:attrName>
                                        </p:attrNameLst>
                                      </p:cBhvr>
                                      <p:to>
                                        <p:strVal val="visible"/>
                                      </p:to>
                                    </p:set>
                                    <p:anim calcmode="lin" valueType="num">
                                      <p:cBhvr>
                                        <p:cTn id="28" dur="1000" fill="hold"/>
                                        <p:tgtEl>
                                          <p:spTgt spid="11267">
                                            <p:txEl>
                                              <p:pRg st="3" end="3"/>
                                            </p:txEl>
                                          </p:spTgt>
                                        </p:tgtEl>
                                        <p:attrNameLst>
                                          <p:attrName>ppt_w</p:attrName>
                                        </p:attrNameLst>
                                      </p:cBhvr>
                                      <p:tavLst>
                                        <p:tav tm="0">
                                          <p:val>
                                            <p:strVal val="#ppt_w*0.70"/>
                                          </p:val>
                                        </p:tav>
                                        <p:tav tm="100000">
                                          <p:val>
                                            <p:strVal val="#ppt_w"/>
                                          </p:val>
                                        </p:tav>
                                      </p:tavLst>
                                    </p:anim>
                                    <p:anim calcmode="lin" valueType="num">
                                      <p:cBhvr>
                                        <p:cTn id="29" dur="1000" fill="hold"/>
                                        <p:tgtEl>
                                          <p:spTgt spid="11267">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11267">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11267">
                                            <p:txEl>
                                              <p:pRg st="4" end="4"/>
                                            </p:txEl>
                                          </p:spTgt>
                                        </p:tgtEl>
                                        <p:attrNameLst>
                                          <p:attrName>style.visibility</p:attrName>
                                        </p:attrNameLst>
                                      </p:cBhvr>
                                      <p:to>
                                        <p:strVal val="visible"/>
                                      </p:to>
                                    </p:set>
                                    <p:anim calcmode="lin" valueType="num">
                                      <p:cBhvr>
                                        <p:cTn id="35" dur="1000" fill="hold"/>
                                        <p:tgtEl>
                                          <p:spTgt spid="11267">
                                            <p:txEl>
                                              <p:pRg st="4" end="4"/>
                                            </p:txEl>
                                          </p:spTgt>
                                        </p:tgtEl>
                                        <p:attrNameLst>
                                          <p:attrName>ppt_w</p:attrName>
                                        </p:attrNameLst>
                                      </p:cBhvr>
                                      <p:tavLst>
                                        <p:tav tm="0">
                                          <p:val>
                                            <p:strVal val="#ppt_w*0.70"/>
                                          </p:val>
                                        </p:tav>
                                        <p:tav tm="100000">
                                          <p:val>
                                            <p:strVal val="#ppt_w"/>
                                          </p:val>
                                        </p:tav>
                                      </p:tavLst>
                                    </p:anim>
                                    <p:anim calcmode="lin" valueType="num">
                                      <p:cBhvr>
                                        <p:cTn id="36" dur="1000" fill="hold"/>
                                        <p:tgtEl>
                                          <p:spTgt spid="11267">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1126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smtClean="0"/>
              <a:t>Marshall McLuhan</a:t>
            </a:r>
          </a:p>
        </p:txBody>
      </p:sp>
      <p:sp>
        <p:nvSpPr>
          <p:cNvPr id="12291" name="Rectangle 3"/>
          <p:cNvSpPr>
            <a:spLocks noGrp="1" noChangeArrowheads="1"/>
          </p:cNvSpPr>
          <p:nvPr>
            <p:ph type="body" idx="1"/>
          </p:nvPr>
        </p:nvSpPr>
        <p:spPr/>
        <p:txBody>
          <a:bodyPr/>
          <a:lstStyle/>
          <a:p>
            <a:pPr eaLnBrk="1" hangingPunct="1"/>
            <a:r>
              <a:rPr lang="en-US" sz="2400" smtClean="0"/>
              <a:t>Marshall McLuhan</a:t>
            </a:r>
          </a:p>
          <a:p>
            <a:pPr lvl="1" eaLnBrk="1" hangingPunct="1"/>
            <a:r>
              <a:rPr lang="en-US" sz="2200" smtClean="0"/>
              <a:t>“The Medium is the Message”</a:t>
            </a:r>
          </a:p>
          <a:p>
            <a:pPr lvl="1" eaLnBrk="1" hangingPunct="1"/>
            <a:r>
              <a:rPr lang="en-US" sz="2200" smtClean="0"/>
              <a:t>“Global Village”</a:t>
            </a:r>
          </a:p>
          <a:p>
            <a:pPr eaLnBrk="1" hangingPunct="1"/>
            <a:r>
              <a:rPr lang="en-US" sz="2400" smtClean="0"/>
              <a:t>All technologies are extensions of basic human capacities</a:t>
            </a:r>
          </a:p>
          <a:p>
            <a:pPr eaLnBrk="1" hangingPunct="1"/>
            <a:r>
              <a:rPr lang="en-US" sz="2400" smtClean="0"/>
              <a:t>Communication technologies are extensions of sensory capacities</a:t>
            </a:r>
          </a:p>
          <a:p>
            <a:pPr lvl="1" eaLnBrk="1" hangingPunct="1"/>
            <a:r>
              <a:rPr lang="en-US" sz="2200" smtClean="0"/>
              <a:t>Printing press=eye; Radio=ear; Television=eye+ear</a:t>
            </a:r>
          </a:p>
          <a:p>
            <a:pPr eaLnBrk="1" hangingPunct="1"/>
            <a:r>
              <a:rPr lang="en-US" sz="2400" smtClean="0"/>
              <a:t>The significance of a medium derives from the mix of senses it engages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 calcmode="lin" valueType="num">
                                      <p:cBhvr additive="base">
                                        <p:cTn id="7"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1">
                                            <p:txEl>
                                              <p:pRg st="1" end="1"/>
                                            </p:txEl>
                                          </p:spTgt>
                                        </p:tgtEl>
                                        <p:attrNameLst>
                                          <p:attrName>style.visibility</p:attrName>
                                        </p:attrNameLst>
                                      </p:cBhvr>
                                      <p:to>
                                        <p:strVal val="visible"/>
                                      </p:to>
                                    </p:set>
                                    <p:anim calcmode="lin" valueType="num">
                                      <p:cBhvr additive="base">
                                        <p:cTn id="13" dur="5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291">
                                            <p:txEl>
                                              <p:pRg st="2" end="2"/>
                                            </p:txEl>
                                          </p:spTgt>
                                        </p:tgtEl>
                                        <p:attrNameLst>
                                          <p:attrName>style.visibility</p:attrName>
                                        </p:attrNameLst>
                                      </p:cBhvr>
                                      <p:to>
                                        <p:strVal val="visible"/>
                                      </p:to>
                                    </p:set>
                                    <p:anim calcmode="lin" valueType="num">
                                      <p:cBhvr additive="base">
                                        <p:cTn id="19" dur="5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291">
                                            <p:txEl>
                                              <p:pRg st="3" end="3"/>
                                            </p:txEl>
                                          </p:spTgt>
                                        </p:tgtEl>
                                        <p:attrNameLst>
                                          <p:attrName>style.visibility</p:attrName>
                                        </p:attrNameLst>
                                      </p:cBhvr>
                                      <p:to>
                                        <p:strVal val="visible"/>
                                      </p:to>
                                    </p:set>
                                    <p:anim calcmode="lin" valueType="num">
                                      <p:cBhvr additive="base">
                                        <p:cTn id="25" dur="500" fill="hold"/>
                                        <p:tgtEl>
                                          <p:spTgt spid="1229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29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291">
                                            <p:txEl>
                                              <p:pRg st="4" end="4"/>
                                            </p:txEl>
                                          </p:spTgt>
                                        </p:tgtEl>
                                        <p:attrNameLst>
                                          <p:attrName>style.visibility</p:attrName>
                                        </p:attrNameLst>
                                      </p:cBhvr>
                                      <p:to>
                                        <p:strVal val="visible"/>
                                      </p:to>
                                    </p:set>
                                    <p:anim calcmode="lin" valueType="num">
                                      <p:cBhvr additive="base">
                                        <p:cTn id="31" dur="500" fill="hold"/>
                                        <p:tgtEl>
                                          <p:spTgt spid="1229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29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291">
                                            <p:txEl>
                                              <p:pRg st="5" end="5"/>
                                            </p:txEl>
                                          </p:spTgt>
                                        </p:tgtEl>
                                        <p:attrNameLst>
                                          <p:attrName>style.visibility</p:attrName>
                                        </p:attrNameLst>
                                      </p:cBhvr>
                                      <p:to>
                                        <p:strVal val="visible"/>
                                      </p:to>
                                    </p:set>
                                    <p:anim calcmode="lin" valueType="num">
                                      <p:cBhvr additive="base">
                                        <p:cTn id="37" dur="500" fill="hold"/>
                                        <p:tgtEl>
                                          <p:spTgt spid="12291">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229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291">
                                            <p:txEl>
                                              <p:pRg st="6" end="6"/>
                                            </p:txEl>
                                          </p:spTgt>
                                        </p:tgtEl>
                                        <p:attrNameLst>
                                          <p:attrName>style.visibility</p:attrName>
                                        </p:attrNameLst>
                                      </p:cBhvr>
                                      <p:to>
                                        <p:strVal val="visible"/>
                                      </p:to>
                                    </p:set>
                                    <p:anim calcmode="lin" valueType="num">
                                      <p:cBhvr additive="base">
                                        <p:cTn id="43" dur="500" fill="hold"/>
                                        <p:tgtEl>
                                          <p:spTgt spid="12291">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229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bldLvl="3"/>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sz="3800" smtClean="0"/>
              <a:t>Current Evaluation of Media Characteristics</a:t>
            </a:r>
          </a:p>
        </p:txBody>
      </p:sp>
      <p:sp>
        <p:nvSpPr>
          <p:cNvPr id="14339" name="Rectangle 3"/>
          <p:cNvSpPr>
            <a:spLocks noGrp="1" noChangeArrowheads="1"/>
          </p:cNvSpPr>
          <p:nvPr>
            <p:ph type="body" idx="1"/>
          </p:nvPr>
        </p:nvSpPr>
        <p:spPr/>
        <p:txBody>
          <a:bodyPr/>
          <a:lstStyle/>
          <a:p>
            <a:pPr eaLnBrk="1" hangingPunct="1"/>
            <a:r>
              <a:rPr lang="en-US" smtClean="0"/>
              <a:t>Synchronous-Asynchronous</a:t>
            </a:r>
          </a:p>
          <a:p>
            <a:pPr eaLnBrk="1" hangingPunct="1"/>
            <a:r>
              <a:rPr lang="en-US" smtClean="0"/>
              <a:t>Low-High Interactivity</a:t>
            </a:r>
          </a:p>
          <a:p>
            <a:pPr eaLnBrk="1" hangingPunct="1"/>
            <a:r>
              <a:rPr lang="en-US" smtClean="0"/>
              <a:t>Low-High Social Presence</a:t>
            </a:r>
          </a:p>
          <a:p>
            <a:pPr lvl="1" eaLnBrk="1" hangingPunct="1"/>
            <a:r>
              <a:rPr lang="en-US" smtClean="0"/>
              <a:t>“Richness”</a:t>
            </a:r>
          </a:p>
          <a:p>
            <a:pPr lvl="1" eaLnBrk="1" hangingPunct="1"/>
            <a:endParaRPr lang="en-US" smtClean="0"/>
          </a:p>
          <a:p>
            <a:pPr lvl="1" eaLnBrk="1" hangingPunct="1">
              <a:buFont typeface="Wingdings" pitchFamily="2" charset="2"/>
              <a:buNone/>
            </a:pPr>
            <a:r>
              <a:rPr lang="en-US" smtClean="0"/>
              <a:t>Recently, issues of control, anonymity, and responsibility have come to light due to the spread of the Internet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strips(downLeft)">
                                      <p:cBhvr>
                                        <p:cTn id="7" dur="500"/>
                                        <p:tgtEl>
                                          <p:spTgt spid="143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4339">
                                            <p:txEl>
                                              <p:pRg st="1" end="1"/>
                                            </p:txEl>
                                          </p:spTgt>
                                        </p:tgtEl>
                                        <p:attrNameLst>
                                          <p:attrName>style.visibility</p:attrName>
                                        </p:attrNameLst>
                                      </p:cBhvr>
                                      <p:to>
                                        <p:strVal val="visible"/>
                                      </p:to>
                                    </p:set>
                                    <p:animEffect transition="in" filter="strips(downLeft)">
                                      <p:cBhvr>
                                        <p:cTn id="12" dur="500"/>
                                        <p:tgtEl>
                                          <p:spTgt spid="143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4339">
                                            <p:txEl>
                                              <p:pRg st="2" end="2"/>
                                            </p:txEl>
                                          </p:spTgt>
                                        </p:tgtEl>
                                        <p:attrNameLst>
                                          <p:attrName>style.visibility</p:attrName>
                                        </p:attrNameLst>
                                      </p:cBhvr>
                                      <p:to>
                                        <p:strVal val="visible"/>
                                      </p:to>
                                    </p:set>
                                    <p:animEffect transition="in" filter="strips(downLeft)">
                                      <p:cBhvr>
                                        <p:cTn id="17" dur="500"/>
                                        <p:tgtEl>
                                          <p:spTgt spid="1433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4339">
                                            <p:txEl>
                                              <p:pRg st="3" end="3"/>
                                            </p:txEl>
                                          </p:spTgt>
                                        </p:tgtEl>
                                        <p:attrNameLst>
                                          <p:attrName>style.visibility</p:attrName>
                                        </p:attrNameLst>
                                      </p:cBhvr>
                                      <p:to>
                                        <p:strVal val="visible"/>
                                      </p:to>
                                    </p:set>
                                    <p:animEffect transition="in" filter="strips(downLeft)">
                                      <p:cBhvr>
                                        <p:cTn id="22" dur="500"/>
                                        <p:tgtEl>
                                          <p:spTgt spid="1433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4339">
                                            <p:txEl>
                                              <p:pRg st="5" end="5"/>
                                            </p:txEl>
                                          </p:spTgt>
                                        </p:tgtEl>
                                        <p:attrNameLst>
                                          <p:attrName>style.visibility</p:attrName>
                                        </p:attrNameLst>
                                      </p:cBhvr>
                                      <p:to>
                                        <p:strVal val="visible"/>
                                      </p:to>
                                    </p:set>
                                    <p:animEffect transition="in" filter="strips(downLeft)">
                                      <p:cBhvr>
                                        <p:cTn id="27" dur="500"/>
                                        <p:tgtEl>
                                          <p:spTgt spid="1433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bldLvl="4"/>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z="3800" smtClean="0"/>
              <a:t>How have Media paradigms changed?</a:t>
            </a:r>
          </a:p>
        </p:txBody>
      </p:sp>
      <p:sp>
        <p:nvSpPr>
          <p:cNvPr id="15363" name="Rectangle 3"/>
          <p:cNvSpPr>
            <a:spLocks noGrp="1" noChangeArrowheads="1"/>
          </p:cNvSpPr>
          <p:nvPr>
            <p:ph type="body" idx="1"/>
          </p:nvPr>
        </p:nvSpPr>
        <p:spPr/>
        <p:txBody>
          <a:bodyPr/>
          <a:lstStyle/>
          <a:p>
            <a:pPr eaLnBrk="1" hangingPunct="1">
              <a:lnSpc>
                <a:spcPct val="90000"/>
              </a:lnSpc>
            </a:pPr>
            <a:r>
              <a:rPr lang="en-US" smtClean="0"/>
              <a:t>Phase 1: Power Effects (1900s-1930s)</a:t>
            </a:r>
          </a:p>
          <a:p>
            <a:pPr lvl="1" eaLnBrk="1" hangingPunct="1">
              <a:lnSpc>
                <a:spcPct val="90000"/>
              </a:lnSpc>
            </a:pPr>
            <a:r>
              <a:rPr lang="en-US" smtClean="0"/>
              <a:t>Rapid expansion of production/consumption of media</a:t>
            </a:r>
          </a:p>
          <a:p>
            <a:pPr lvl="1" eaLnBrk="1" hangingPunct="1">
              <a:lnSpc>
                <a:spcPct val="90000"/>
              </a:lnSpc>
            </a:pPr>
            <a:r>
              <a:rPr lang="en-US" smtClean="0"/>
              <a:t>Mass media viewed as extremely powerful in influencing knowledge, beliefs, and values</a:t>
            </a:r>
          </a:p>
          <a:p>
            <a:pPr lvl="2" eaLnBrk="1" hangingPunct="1">
              <a:lnSpc>
                <a:spcPct val="90000"/>
              </a:lnSpc>
            </a:pPr>
            <a:r>
              <a:rPr lang="en-US" smtClean="0"/>
              <a:t>Passive audience</a:t>
            </a:r>
          </a:p>
          <a:p>
            <a:pPr lvl="1" eaLnBrk="1" hangingPunct="1">
              <a:lnSpc>
                <a:spcPct val="90000"/>
              </a:lnSpc>
            </a:pPr>
            <a:r>
              <a:rPr lang="en-US" smtClean="0"/>
              <a:t>Mass media is feared:</a:t>
            </a:r>
          </a:p>
          <a:p>
            <a:pPr lvl="2" eaLnBrk="1" hangingPunct="1">
              <a:lnSpc>
                <a:spcPct val="90000"/>
              </a:lnSpc>
            </a:pPr>
            <a:r>
              <a:rPr lang="en-US" smtClean="0"/>
              <a:t>Fear based on very little research</a:t>
            </a:r>
          </a:p>
          <a:p>
            <a:pPr lvl="2" eaLnBrk="1" hangingPunct="1">
              <a:lnSpc>
                <a:spcPct val="90000"/>
              </a:lnSpc>
            </a:pPr>
            <a:r>
              <a:rPr lang="en-US" smtClean="0"/>
              <a:t>Fear prompted by: advertising, war propagandists, authoritarian regimes, dramatic incidents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15363">
                                            <p:txEl>
                                              <p:pRg st="0" end="0"/>
                                            </p:txEl>
                                          </p:spTgt>
                                        </p:tgtEl>
                                        <p:attrNameLst>
                                          <p:attrName>style.visibility</p:attrName>
                                        </p:attrNameLst>
                                      </p:cBhvr>
                                      <p:to>
                                        <p:strVal val="visible"/>
                                      </p:to>
                                    </p:set>
                                    <p:set>
                                      <p:cBhvr>
                                        <p:cTn id="7" dur="228" fill="hold">
                                          <p:stCondLst>
                                            <p:cond delay="0"/>
                                          </p:stCondLst>
                                        </p:cTn>
                                        <p:tgtEl>
                                          <p:spTgt spid="15363">
                                            <p:txEl>
                                              <p:pRg st="0" end="0"/>
                                            </p:txEl>
                                          </p:spTgt>
                                        </p:tgtEl>
                                        <p:attrNameLst>
                                          <p:attrName>style.rotation</p:attrName>
                                        </p:attrNameLst>
                                      </p:cBhvr>
                                      <p:to>
                                        <p:strVal val="-45.0"/>
                                      </p:to>
                                    </p:set>
                                    <p:anim calcmode="lin" valueType="num">
                                      <p:cBhvr>
                                        <p:cTn id="8" dur="228" fill="hold">
                                          <p:stCondLst>
                                            <p:cond delay="228"/>
                                          </p:stCondLst>
                                        </p:cTn>
                                        <p:tgtEl>
                                          <p:spTgt spid="15363">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15363">
                                            <p:txEl>
                                              <p:pRg st="0" end="0"/>
                                            </p:txEl>
                                          </p:spTgt>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15363">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15363">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8250"/>
                            </p:stCondLst>
                            <p:childTnLst>
                              <p:par>
                                <p:cTn id="13" presetID="38" presetClass="entr" presetSubtype="0" accel="50000" fill="hold" grpId="0" nodeType="afterEffect">
                                  <p:stCondLst>
                                    <p:cond delay="0"/>
                                  </p:stCondLst>
                                  <p:iterate type="lt">
                                    <p:tmPct val="50000"/>
                                  </p:iterate>
                                  <p:childTnLst>
                                    <p:set>
                                      <p:cBhvr>
                                        <p:cTn id="14" dur="1" fill="hold">
                                          <p:stCondLst>
                                            <p:cond delay="0"/>
                                          </p:stCondLst>
                                        </p:cTn>
                                        <p:tgtEl>
                                          <p:spTgt spid="15363">
                                            <p:txEl>
                                              <p:pRg st="1" end="1"/>
                                            </p:txEl>
                                          </p:spTgt>
                                        </p:tgtEl>
                                        <p:attrNameLst>
                                          <p:attrName>style.visibility</p:attrName>
                                        </p:attrNameLst>
                                      </p:cBhvr>
                                      <p:to>
                                        <p:strVal val="visible"/>
                                      </p:to>
                                    </p:set>
                                    <p:set>
                                      <p:cBhvr>
                                        <p:cTn id="15" dur="228" fill="hold">
                                          <p:stCondLst>
                                            <p:cond delay="0"/>
                                          </p:stCondLst>
                                        </p:cTn>
                                        <p:tgtEl>
                                          <p:spTgt spid="15363">
                                            <p:txEl>
                                              <p:pRg st="1" end="1"/>
                                            </p:txEl>
                                          </p:spTgt>
                                        </p:tgtEl>
                                        <p:attrNameLst>
                                          <p:attrName>style.rotation</p:attrName>
                                        </p:attrNameLst>
                                      </p:cBhvr>
                                      <p:to>
                                        <p:strVal val="-45.0"/>
                                      </p:to>
                                    </p:set>
                                    <p:anim calcmode="lin" valueType="num">
                                      <p:cBhvr>
                                        <p:cTn id="16" dur="228" fill="hold">
                                          <p:stCondLst>
                                            <p:cond delay="228"/>
                                          </p:stCondLst>
                                        </p:cTn>
                                        <p:tgtEl>
                                          <p:spTgt spid="15363">
                                            <p:txEl>
                                              <p:pRg st="1" end="1"/>
                                            </p:txEl>
                                          </p:spTgt>
                                        </p:tgtEl>
                                        <p:attrNameLst>
                                          <p:attrName>style.rotation</p:attrName>
                                        </p:attrNameLst>
                                      </p:cBhvr>
                                      <p:tavLst>
                                        <p:tav tm="0">
                                          <p:val>
                                            <p:fltVal val="-45"/>
                                          </p:val>
                                        </p:tav>
                                        <p:tav tm="69900">
                                          <p:val>
                                            <p:fltVal val="45"/>
                                          </p:val>
                                        </p:tav>
                                        <p:tav tm="100000">
                                          <p:val>
                                            <p:fltVal val="0"/>
                                          </p:val>
                                        </p:tav>
                                      </p:tavLst>
                                    </p:anim>
                                    <p:anim calcmode="lin" valueType="num">
                                      <p:cBhvr>
                                        <p:cTn id="17" dur="228" fill="hold">
                                          <p:stCondLst>
                                            <p:cond delay="0"/>
                                          </p:stCondLst>
                                        </p:cTn>
                                        <p:tgtEl>
                                          <p:spTgt spid="15363">
                                            <p:txEl>
                                              <p:pRg st="1" end="1"/>
                                            </p:txEl>
                                          </p:spTgt>
                                        </p:tgtEl>
                                        <p:attrNameLst>
                                          <p:attrName>ppt_y</p:attrName>
                                        </p:attrNameLst>
                                      </p:cBhvr>
                                      <p:tavLst>
                                        <p:tav tm="0">
                                          <p:val>
                                            <p:strVal val="#ppt_y-1"/>
                                          </p:val>
                                        </p:tav>
                                        <p:tav tm="100000">
                                          <p:val>
                                            <p:strVal val="#ppt_y-(0.354*#ppt_w-0.172*#ppt_h)"/>
                                          </p:val>
                                        </p:tav>
                                      </p:tavLst>
                                    </p:anim>
                                    <p:anim calcmode="lin" valueType="num">
                                      <p:cBhvr>
                                        <p:cTn id="18" dur="78" decel="50000" autoRev="1" fill="hold">
                                          <p:stCondLst>
                                            <p:cond delay="228"/>
                                          </p:stCondLst>
                                        </p:cTn>
                                        <p:tgtEl>
                                          <p:spTgt spid="15363">
                                            <p:txEl>
                                              <p:pRg st="1" end="1"/>
                                            </p:txEl>
                                          </p:spTgt>
                                        </p:tgtEl>
                                        <p:attrNameLst>
                                          <p:attrName>ppt_y</p:attrName>
                                        </p:attrNameLst>
                                      </p:cBhvr>
                                      <p:tavLst>
                                        <p:tav tm="0">
                                          <p:val>
                                            <p:strVal val="#ppt_y-(0.354*#ppt_w-0.172*#ppt_h)"/>
                                          </p:val>
                                        </p:tav>
                                        <p:tav tm="100000">
                                          <p:val>
                                            <p:strVal val="#ppt_y-(0.354*#ppt_w-0.172*#ppt_h)-#ppt_h/2"/>
                                          </p:val>
                                        </p:tav>
                                      </p:tavLst>
                                    </p:anim>
                                    <p:anim calcmode="lin" valueType="num">
                                      <p:cBhvr>
                                        <p:cTn id="19" dur="68" fill="hold">
                                          <p:stCondLst>
                                            <p:cond delay="432"/>
                                          </p:stCondLst>
                                        </p:cTn>
                                        <p:tgtEl>
                                          <p:spTgt spid="15363">
                                            <p:txEl>
                                              <p:pRg st="1" end="1"/>
                                            </p:txEl>
                                          </p:spTgt>
                                        </p:tgtEl>
                                        <p:attrNameLst>
                                          <p:attrName>ppt_y</p:attrName>
                                        </p:attrNameLst>
                                      </p:cBhvr>
                                      <p:tavLst>
                                        <p:tav tm="0">
                                          <p:val>
                                            <p:strVal val="#ppt_y-(0.354*#ppt_w-0.172*#ppt_h)"/>
                                          </p:val>
                                        </p:tav>
                                        <p:tav tm="100000">
                                          <p:val>
                                            <p:strVal val="#ppt_y"/>
                                          </p:val>
                                        </p:tav>
                                      </p:tavLst>
                                    </p:anim>
                                  </p:childTnLst>
                                </p:cTn>
                              </p:par>
                            </p:childTnLst>
                          </p:cTn>
                        </p:par>
                        <p:par>
                          <p:cTn id="20" fill="hold">
                            <p:stCondLst>
                              <p:cond delay="19750"/>
                            </p:stCondLst>
                            <p:childTnLst>
                              <p:par>
                                <p:cTn id="21" presetID="38" presetClass="entr" presetSubtype="0" accel="50000" fill="hold" grpId="0" nodeType="afterEffect">
                                  <p:stCondLst>
                                    <p:cond delay="0"/>
                                  </p:stCondLst>
                                  <p:iterate type="lt">
                                    <p:tmPct val="50000"/>
                                  </p:iterate>
                                  <p:childTnLst>
                                    <p:set>
                                      <p:cBhvr>
                                        <p:cTn id="22" dur="1" fill="hold">
                                          <p:stCondLst>
                                            <p:cond delay="0"/>
                                          </p:stCondLst>
                                        </p:cTn>
                                        <p:tgtEl>
                                          <p:spTgt spid="15363">
                                            <p:txEl>
                                              <p:pRg st="2" end="2"/>
                                            </p:txEl>
                                          </p:spTgt>
                                        </p:tgtEl>
                                        <p:attrNameLst>
                                          <p:attrName>style.visibility</p:attrName>
                                        </p:attrNameLst>
                                      </p:cBhvr>
                                      <p:to>
                                        <p:strVal val="visible"/>
                                      </p:to>
                                    </p:set>
                                    <p:set>
                                      <p:cBhvr>
                                        <p:cTn id="23" dur="228" fill="hold">
                                          <p:stCondLst>
                                            <p:cond delay="0"/>
                                          </p:stCondLst>
                                        </p:cTn>
                                        <p:tgtEl>
                                          <p:spTgt spid="15363">
                                            <p:txEl>
                                              <p:pRg st="2" end="2"/>
                                            </p:txEl>
                                          </p:spTgt>
                                        </p:tgtEl>
                                        <p:attrNameLst>
                                          <p:attrName>style.rotation</p:attrName>
                                        </p:attrNameLst>
                                      </p:cBhvr>
                                      <p:to>
                                        <p:strVal val="-45.0"/>
                                      </p:to>
                                    </p:set>
                                    <p:anim calcmode="lin" valueType="num">
                                      <p:cBhvr>
                                        <p:cTn id="24" dur="228" fill="hold">
                                          <p:stCondLst>
                                            <p:cond delay="228"/>
                                          </p:stCondLst>
                                        </p:cTn>
                                        <p:tgtEl>
                                          <p:spTgt spid="15363">
                                            <p:txEl>
                                              <p:pRg st="2" end="2"/>
                                            </p:txEl>
                                          </p:spTgt>
                                        </p:tgtEl>
                                        <p:attrNameLst>
                                          <p:attrName>style.rotation</p:attrName>
                                        </p:attrNameLst>
                                      </p:cBhvr>
                                      <p:tavLst>
                                        <p:tav tm="0">
                                          <p:val>
                                            <p:fltVal val="-45"/>
                                          </p:val>
                                        </p:tav>
                                        <p:tav tm="69900">
                                          <p:val>
                                            <p:fltVal val="45"/>
                                          </p:val>
                                        </p:tav>
                                        <p:tav tm="100000">
                                          <p:val>
                                            <p:fltVal val="0"/>
                                          </p:val>
                                        </p:tav>
                                      </p:tavLst>
                                    </p:anim>
                                    <p:anim calcmode="lin" valueType="num">
                                      <p:cBhvr>
                                        <p:cTn id="25" dur="228" fill="hold">
                                          <p:stCondLst>
                                            <p:cond delay="0"/>
                                          </p:stCondLst>
                                        </p:cTn>
                                        <p:tgtEl>
                                          <p:spTgt spid="15363">
                                            <p:txEl>
                                              <p:pRg st="2" end="2"/>
                                            </p:txEl>
                                          </p:spTgt>
                                        </p:tgtEl>
                                        <p:attrNameLst>
                                          <p:attrName>ppt_y</p:attrName>
                                        </p:attrNameLst>
                                      </p:cBhvr>
                                      <p:tavLst>
                                        <p:tav tm="0">
                                          <p:val>
                                            <p:strVal val="#ppt_y-1"/>
                                          </p:val>
                                        </p:tav>
                                        <p:tav tm="100000">
                                          <p:val>
                                            <p:strVal val="#ppt_y-(0.354*#ppt_w-0.172*#ppt_h)"/>
                                          </p:val>
                                        </p:tav>
                                      </p:tavLst>
                                    </p:anim>
                                    <p:anim calcmode="lin" valueType="num">
                                      <p:cBhvr>
                                        <p:cTn id="26" dur="78" decel="50000" autoRev="1" fill="hold">
                                          <p:stCondLst>
                                            <p:cond delay="228"/>
                                          </p:stCondLst>
                                        </p:cTn>
                                        <p:tgtEl>
                                          <p:spTgt spid="15363">
                                            <p:txEl>
                                              <p:pRg st="2" end="2"/>
                                            </p:txEl>
                                          </p:spTgt>
                                        </p:tgtEl>
                                        <p:attrNameLst>
                                          <p:attrName>ppt_y</p:attrName>
                                        </p:attrNameLst>
                                      </p:cBhvr>
                                      <p:tavLst>
                                        <p:tav tm="0">
                                          <p:val>
                                            <p:strVal val="#ppt_y-(0.354*#ppt_w-0.172*#ppt_h)"/>
                                          </p:val>
                                        </p:tav>
                                        <p:tav tm="100000">
                                          <p:val>
                                            <p:strVal val="#ppt_y-(0.354*#ppt_w-0.172*#ppt_h)-#ppt_h/2"/>
                                          </p:val>
                                        </p:tav>
                                      </p:tavLst>
                                    </p:anim>
                                    <p:anim calcmode="lin" valueType="num">
                                      <p:cBhvr>
                                        <p:cTn id="27" dur="68" fill="hold">
                                          <p:stCondLst>
                                            <p:cond delay="432"/>
                                          </p:stCondLst>
                                        </p:cTn>
                                        <p:tgtEl>
                                          <p:spTgt spid="15363">
                                            <p:txEl>
                                              <p:pRg st="2" end="2"/>
                                            </p:txEl>
                                          </p:spTgt>
                                        </p:tgtEl>
                                        <p:attrNameLst>
                                          <p:attrName>ppt_y</p:attrName>
                                        </p:attrNameLst>
                                      </p:cBhvr>
                                      <p:tavLst>
                                        <p:tav tm="0">
                                          <p:val>
                                            <p:strVal val="#ppt_y-(0.354*#ppt_w-0.172*#ppt_h)"/>
                                          </p:val>
                                        </p:tav>
                                        <p:tav tm="100000">
                                          <p:val>
                                            <p:strVal val="#ppt_y"/>
                                          </p:val>
                                        </p:tav>
                                      </p:tavLst>
                                    </p:anim>
                                  </p:childTnLst>
                                </p:cTn>
                              </p:par>
                            </p:childTnLst>
                          </p:cTn>
                        </p:par>
                        <p:par>
                          <p:cTn id="28" fill="hold">
                            <p:stCondLst>
                              <p:cond delay="38500"/>
                            </p:stCondLst>
                            <p:childTnLst>
                              <p:par>
                                <p:cTn id="29" presetID="38" presetClass="entr" presetSubtype="0" accel="50000" fill="hold" grpId="0" nodeType="afterEffect">
                                  <p:stCondLst>
                                    <p:cond delay="0"/>
                                  </p:stCondLst>
                                  <p:iterate type="lt">
                                    <p:tmPct val="50000"/>
                                  </p:iterate>
                                  <p:childTnLst>
                                    <p:set>
                                      <p:cBhvr>
                                        <p:cTn id="30" dur="1" fill="hold">
                                          <p:stCondLst>
                                            <p:cond delay="0"/>
                                          </p:stCondLst>
                                        </p:cTn>
                                        <p:tgtEl>
                                          <p:spTgt spid="15363">
                                            <p:txEl>
                                              <p:pRg st="3" end="3"/>
                                            </p:txEl>
                                          </p:spTgt>
                                        </p:tgtEl>
                                        <p:attrNameLst>
                                          <p:attrName>style.visibility</p:attrName>
                                        </p:attrNameLst>
                                      </p:cBhvr>
                                      <p:to>
                                        <p:strVal val="visible"/>
                                      </p:to>
                                    </p:set>
                                    <p:set>
                                      <p:cBhvr>
                                        <p:cTn id="31" dur="228" fill="hold">
                                          <p:stCondLst>
                                            <p:cond delay="0"/>
                                          </p:stCondLst>
                                        </p:cTn>
                                        <p:tgtEl>
                                          <p:spTgt spid="15363">
                                            <p:txEl>
                                              <p:pRg st="3" end="3"/>
                                            </p:txEl>
                                          </p:spTgt>
                                        </p:tgtEl>
                                        <p:attrNameLst>
                                          <p:attrName>style.rotation</p:attrName>
                                        </p:attrNameLst>
                                      </p:cBhvr>
                                      <p:to>
                                        <p:strVal val="-45.0"/>
                                      </p:to>
                                    </p:set>
                                    <p:anim calcmode="lin" valueType="num">
                                      <p:cBhvr>
                                        <p:cTn id="32" dur="228" fill="hold">
                                          <p:stCondLst>
                                            <p:cond delay="228"/>
                                          </p:stCondLst>
                                        </p:cTn>
                                        <p:tgtEl>
                                          <p:spTgt spid="15363">
                                            <p:txEl>
                                              <p:pRg st="3" end="3"/>
                                            </p:txEl>
                                          </p:spTgt>
                                        </p:tgtEl>
                                        <p:attrNameLst>
                                          <p:attrName>style.rotation</p:attrName>
                                        </p:attrNameLst>
                                      </p:cBhvr>
                                      <p:tavLst>
                                        <p:tav tm="0">
                                          <p:val>
                                            <p:fltVal val="-45"/>
                                          </p:val>
                                        </p:tav>
                                        <p:tav tm="69900">
                                          <p:val>
                                            <p:fltVal val="45"/>
                                          </p:val>
                                        </p:tav>
                                        <p:tav tm="100000">
                                          <p:val>
                                            <p:fltVal val="0"/>
                                          </p:val>
                                        </p:tav>
                                      </p:tavLst>
                                    </p:anim>
                                    <p:anim calcmode="lin" valueType="num">
                                      <p:cBhvr>
                                        <p:cTn id="33" dur="228" fill="hold">
                                          <p:stCondLst>
                                            <p:cond delay="0"/>
                                          </p:stCondLst>
                                        </p:cTn>
                                        <p:tgtEl>
                                          <p:spTgt spid="15363">
                                            <p:txEl>
                                              <p:pRg st="3" end="3"/>
                                            </p:txEl>
                                          </p:spTgt>
                                        </p:tgtEl>
                                        <p:attrNameLst>
                                          <p:attrName>ppt_y</p:attrName>
                                        </p:attrNameLst>
                                      </p:cBhvr>
                                      <p:tavLst>
                                        <p:tav tm="0">
                                          <p:val>
                                            <p:strVal val="#ppt_y-1"/>
                                          </p:val>
                                        </p:tav>
                                        <p:tav tm="100000">
                                          <p:val>
                                            <p:strVal val="#ppt_y-(0.354*#ppt_w-0.172*#ppt_h)"/>
                                          </p:val>
                                        </p:tav>
                                      </p:tavLst>
                                    </p:anim>
                                    <p:anim calcmode="lin" valueType="num">
                                      <p:cBhvr>
                                        <p:cTn id="34" dur="78" decel="50000" autoRev="1" fill="hold">
                                          <p:stCondLst>
                                            <p:cond delay="228"/>
                                          </p:stCondLst>
                                        </p:cTn>
                                        <p:tgtEl>
                                          <p:spTgt spid="15363">
                                            <p:txEl>
                                              <p:pRg st="3" end="3"/>
                                            </p:txEl>
                                          </p:spTgt>
                                        </p:tgtEl>
                                        <p:attrNameLst>
                                          <p:attrName>ppt_y</p:attrName>
                                        </p:attrNameLst>
                                      </p:cBhvr>
                                      <p:tavLst>
                                        <p:tav tm="0">
                                          <p:val>
                                            <p:strVal val="#ppt_y-(0.354*#ppt_w-0.172*#ppt_h)"/>
                                          </p:val>
                                        </p:tav>
                                        <p:tav tm="100000">
                                          <p:val>
                                            <p:strVal val="#ppt_y-(0.354*#ppt_w-0.172*#ppt_h)-#ppt_h/2"/>
                                          </p:val>
                                        </p:tav>
                                      </p:tavLst>
                                    </p:anim>
                                    <p:anim calcmode="lin" valueType="num">
                                      <p:cBhvr>
                                        <p:cTn id="35" dur="68" fill="hold">
                                          <p:stCondLst>
                                            <p:cond delay="432"/>
                                          </p:stCondLst>
                                        </p:cTn>
                                        <p:tgtEl>
                                          <p:spTgt spid="15363">
                                            <p:txEl>
                                              <p:pRg st="3" end="3"/>
                                            </p:txEl>
                                          </p:spTgt>
                                        </p:tgtEl>
                                        <p:attrNameLst>
                                          <p:attrName>ppt_y</p:attrName>
                                        </p:attrNameLst>
                                      </p:cBhvr>
                                      <p:tavLst>
                                        <p:tav tm="0">
                                          <p:val>
                                            <p:strVal val="#ppt_y-(0.354*#ppt_w-0.172*#ppt_h)"/>
                                          </p:val>
                                        </p:tav>
                                        <p:tav tm="100000">
                                          <p:val>
                                            <p:strVal val="#ppt_y"/>
                                          </p:val>
                                        </p:tav>
                                      </p:tavLst>
                                    </p:anim>
                                  </p:childTnLst>
                                </p:cTn>
                              </p:par>
                            </p:childTnLst>
                          </p:cTn>
                        </p:par>
                        <p:par>
                          <p:cTn id="36" fill="hold">
                            <p:stCondLst>
                              <p:cond delay="42500"/>
                            </p:stCondLst>
                            <p:childTnLst>
                              <p:par>
                                <p:cTn id="37" presetID="38" presetClass="entr" presetSubtype="0" accel="50000" fill="hold" grpId="0" nodeType="afterEffect">
                                  <p:stCondLst>
                                    <p:cond delay="0"/>
                                  </p:stCondLst>
                                  <p:iterate type="lt">
                                    <p:tmPct val="50000"/>
                                  </p:iterate>
                                  <p:childTnLst>
                                    <p:set>
                                      <p:cBhvr>
                                        <p:cTn id="38" dur="1" fill="hold">
                                          <p:stCondLst>
                                            <p:cond delay="0"/>
                                          </p:stCondLst>
                                        </p:cTn>
                                        <p:tgtEl>
                                          <p:spTgt spid="15363">
                                            <p:txEl>
                                              <p:pRg st="4" end="4"/>
                                            </p:txEl>
                                          </p:spTgt>
                                        </p:tgtEl>
                                        <p:attrNameLst>
                                          <p:attrName>style.visibility</p:attrName>
                                        </p:attrNameLst>
                                      </p:cBhvr>
                                      <p:to>
                                        <p:strVal val="visible"/>
                                      </p:to>
                                    </p:set>
                                    <p:set>
                                      <p:cBhvr>
                                        <p:cTn id="39" dur="228" fill="hold">
                                          <p:stCondLst>
                                            <p:cond delay="0"/>
                                          </p:stCondLst>
                                        </p:cTn>
                                        <p:tgtEl>
                                          <p:spTgt spid="15363">
                                            <p:txEl>
                                              <p:pRg st="4" end="4"/>
                                            </p:txEl>
                                          </p:spTgt>
                                        </p:tgtEl>
                                        <p:attrNameLst>
                                          <p:attrName>style.rotation</p:attrName>
                                        </p:attrNameLst>
                                      </p:cBhvr>
                                      <p:to>
                                        <p:strVal val="-45.0"/>
                                      </p:to>
                                    </p:set>
                                    <p:anim calcmode="lin" valueType="num">
                                      <p:cBhvr>
                                        <p:cTn id="40" dur="228" fill="hold">
                                          <p:stCondLst>
                                            <p:cond delay="228"/>
                                          </p:stCondLst>
                                        </p:cTn>
                                        <p:tgtEl>
                                          <p:spTgt spid="15363">
                                            <p:txEl>
                                              <p:pRg st="4" end="4"/>
                                            </p:txEl>
                                          </p:spTgt>
                                        </p:tgtEl>
                                        <p:attrNameLst>
                                          <p:attrName>style.rotation</p:attrName>
                                        </p:attrNameLst>
                                      </p:cBhvr>
                                      <p:tavLst>
                                        <p:tav tm="0">
                                          <p:val>
                                            <p:fltVal val="-45"/>
                                          </p:val>
                                        </p:tav>
                                        <p:tav tm="69900">
                                          <p:val>
                                            <p:fltVal val="45"/>
                                          </p:val>
                                        </p:tav>
                                        <p:tav tm="100000">
                                          <p:val>
                                            <p:fltVal val="0"/>
                                          </p:val>
                                        </p:tav>
                                      </p:tavLst>
                                    </p:anim>
                                    <p:anim calcmode="lin" valueType="num">
                                      <p:cBhvr>
                                        <p:cTn id="41" dur="228" fill="hold">
                                          <p:stCondLst>
                                            <p:cond delay="0"/>
                                          </p:stCondLst>
                                        </p:cTn>
                                        <p:tgtEl>
                                          <p:spTgt spid="15363">
                                            <p:txEl>
                                              <p:pRg st="4" end="4"/>
                                            </p:txEl>
                                          </p:spTgt>
                                        </p:tgtEl>
                                        <p:attrNameLst>
                                          <p:attrName>ppt_y</p:attrName>
                                        </p:attrNameLst>
                                      </p:cBhvr>
                                      <p:tavLst>
                                        <p:tav tm="0">
                                          <p:val>
                                            <p:strVal val="#ppt_y-1"/>
                                          </p:val>
                                        </p:tav>
                                        <p:tav tm="100000">
                                          <p:val>
                                            <p:strVal val="#ppt_y-(0.354*#ppt_w-0.172*#ppt_h)"/>
                                          </p:val>
                                        </p:tav>
                                      </p:tavLst>
                                    </p:anim>
                                    <p:anim calcmode="lin" valueType="num">
                                      <p:cBhvr>
                                        <p:cTn id="42" dur="78" decel="50000" autoRev="1" fill="hold">
                                          <p:stCondLst>
                                            <p:cond delay="228"/>
                                          </p:stCondLst>
                                        </p:cTn>
                                        <p:tgtEl>
                                          <p:spTgt spid="15363">
                                            <p:txEl>
                                              <p:pRg st="4" end="4"/>
                                            </p:txEl>
                                          </p:spTgt>
                                        </p:tgtEl>
                                        <p:attrNameLst>
                                          <p:attrName>ppt_y</p:attrName>
                                        </p:attrNameLst>
                                      </p:cBhvr>
                                      <p:tavLst>
                                        <p:tav tm="0">
                                          <p:val>
                                            <p:strVal val="#ppt_y-(0.354*#ppt_w-0.172*#ppt_h)"/>
                                          </p:val>
                                        </p:tav>
                                        <p:tav tm="100000">
                                          <p:val>
                                            <p:strVal val="#ppt_y-(0.354*#ppt_w-0.172*#ppt_h)-#ppt_h/2"/>
                                          </p:val>
                                        </p:tav>
                                      </p:tavLst>
                                    </p:anim>
                                    <p:anim calcmode="lin" valueType="num">
                                      <p:cBhvr>
                                        <p:cTn id="43" dur="68" fill="hold">
                                          <p:stCondLst>
                                            <p:cond delay="432"/>
                                          </p:stCondLst>
                                        </p:cTn>
                                        <p:tgtEl>
                                          <p:spTgt spid="15363">
                                            <p:txEl>
                                              <p:pRg st="4" end="4"/>
                                            </p:txEl>
                                          </p:spTgt>
                                        </p:tgtEl>
                                        <p:attrNameLst>
                                          <p:attrName>ppt_y</p:attrName>
                                        </p:attrNameLst>
                                      </p:cBhvr>
                                      <p:tavLst>
                                        <p:tav tm="0">
                                          <p:val>
                                            <p:strVal val="#ppt_y-(0.354*#ppt_w-0.172*#ppt_h)"/>
                                          </p:val>
                                        </p:tav>
                                        <p:tav tm="100000">
                                          <p:val>
                                            <p:strVal val="#ppt_y"/>
                                          </p:val>
                                        </p:tav>
                                      </p:tavLst>
                                    </p:anim>
                                  </p:childTnLst>
                                </p:cTn>
                              </p:par>
                            </p:childTnLst>
                          </p:cTn>
                        </p:par>
                        <p:par>
                          <p:cTn id="44" fill="hold">
                            <p:stCondLst>
                              <p:cond delay="47250"/>
                            </p:stCondLst>
                            <p:childTnLst>
                              <p:par>
                                <p:cTn id="45" presetID="38" presetClass="entr" presetSubtype="0" accel="50000" fill="hold" grpId="0" nodeType="afterEffect">
                                  <p:stCondLst>
                                    <p:cond delay="0"/>
                                  </p:stCondLst>
                                  <p:iterate type="lt">
                                    <p:tmPct val="50000"/>
                                  </p:iterate>
                                  <p:childTnLst>
                                    <p:set>
                                      <p:cBhvr>
                                        <p:cTn id="46" dur="1" fill="hold">
                                          <p:stCondLst>
                                            <p:cond delay="0"/>
                                          </p:stCondLst>
                                        </p:cTn>
                                        <p:tgtEl>
                                          <p:spTgt spid="15363">
                                            <p:txEl>
                                              <p:pRg st="5" end="5"/>
                                            </p:txEl>
                                          </p:spTgt>
                                        </p:tgtEl>
                                        <p:attrNameLst>
                                          <p:attrName>style.visibility</p:attrName>
                                        </p:attrNameLst>
                                      </p:cBhvr>
                                      <p:to>
                                        <p:strVal val="visible"/>
                                      </p:to>
                                    </p:set>
                                    <p:set>
                                      <p:cBhvr>
                                        <p:cTn id="47" dur="228" fill="hold">
                                          <p:stCondLst>
                                            <p:cond delay="0"/>
                                          </p:stCondLst>
                                        </p:cTn>
                                        <p:tgtEl>
                                          <p:spTgt spid="15363">
                                            <p:txEl>
                                              <p:pRg st="5" end="5"/>
                                            </p:txEl>
                                          </p:spTgt>
                                        </p:tgtEl>
                                        <p:attrNameLst>
                                          <p:attrName>style.rotation</p:attrName>
                                        </p:attrNameLst>
                                      </p:cBhvr>
                                      <p:to>
                                        <p:strVal val="-45.0"/>
                                      </p:to>
                                    </p:set>
                                    <p:anim calcmode="lin" valueType="num">
                                      <p:cBhvr>
                                        <p:cTn id="48" dur="228" fill="hold">
                                          <p:stCondLst>
                                            <p:cond delay="228"/>
                                          </p:stCondLst>
                                        </p:cTn>
                                        <p:tgtEl>
                                          <p:spTgt spid="15363">
                                            <p:txEl>
                                              <p:pRg st="5" end="5"/>
                                            </p:txEl>
                                          </p:spTgt>
                                        </p:tgtEl>
                                        <p:attrNameLst>
                                          <p:attrName>style.rotation</p:attrName>
                                        </p:attrNameLst>
                                      </p:cBhvr>
                                      <p:tavLst>
                                        <p:tav tm="0">
                                          <p:val>
                                            <p:fltVal val="-45"/>
                                          </p:val>
                                        </p:tav>
                                        <p:tav tm="69900">
                                          <p:val>
                                            <p:fltVal val="45"/>
                                          </p:val>
                                        </p:tav>
                                        <p:tav tm="100000">
                                          <p:val>
                                            <p:fltVal val="0"/>
                                          </p:val>
                                        </p:tav>
                                      </p:tavLst>
                                    </p:anim>
                                    <p:anim calcmode="lin" valueType="num">
                                      <p:cBhvr>
                                        <p:cTn id="49" dur="228" fill="hold">
                                          <p:stCondLst>
                                            <p:cond delay="0"/>
                                          </p:stCondLst>
                                        </p:cTn>
                                        <p:tgtEl>
                                          <p:spTgt spid="15363">
                                            <p:txEl>
                                              <p:pRg st="5" end="5"/>
                                            </p:txEl>
                                          </p:spTgt>
                                        </p:tgtEl>
                                        <p:attrNameLst>
                                          <p:attrName>ppt_y</p:attrName>
                                        </p:attrNameLst>
                                      </p:cBhvr>
                                      <p:tavLst>
                                        <p:tav tm="0">
                                          <p:val>
                                            <p:strVal val="#ppt_y-1"/>
                                          </p:val>
                                        </p:tav>
                                        <p:tav tm="100000">
                                          <p:val>
                                            <p:strVal val="#ppt_y-(0.354*#ppt_w-0.172*#ppt_h)"/>
                                          </p:val>
                                        </p:tav>
                                      </p:tavLst>
                                    </p:anim>
                                    <p:anim calcmode="lin" valueType="num">
                                      <p:cBhvr>
                                        <p:cTn id="50" dur="78" decel="50000" autoRev="1" fill="hold">
                                          <p:stCondLst>
                                            <p:cond delay="228"/>
                                          </p:stCondLst>
                                        </p:cTn>
                                        <p:tgtEl>
                                          <p:spTgt spid="15363">
                                            <p:txEl>
                                              <p:pRg st="5" end="5"/>
                                            </p:txEl>
                                          </p:spTgt>
                                        </p:tgtEl>
                                        <p:attrNameLst>
                                          <p:attrName>ppt_y</p:attrName>
                                        </p:attrNameLst>
                                      </p:cBhvr>
                                      <p:tavLst>
                                        <p:tav tm="0">
                                          <p:val>
                                            <p:strVal val="#ppt_y-(0.354*#ppt_w-0.172*#ppt_h)"/>
                                          </p:val>
                                        </p:tav>
                                        <p:tav tm="100000">
                                          <p:val>
                                            <p:strVal val="#ppt_y-(0.354*#ppt_w-0.172*#ppt_h)-#ppt_h/2"/>
                                          </p:val>
                                        </p:tav>
                                      </p:tavLst>
                                    </p:anim>
                                    <p:anim calcmode="lin" valueType="num">
                                      <p:cBhvr>
                                        <p:cTn id="51" dur="68" fill="hold">
                                          <p:stCondLst>
                                            <p:cond delay="432"/>
                                          </p:stCondLst>
                                        </p:cTn>
                                        <p:tgtEl>
                                          <p:spTgt spid="15363">
                                            <p:txEl>
                                              <p:pRg st="5" end="5"/>
                                            </p:txEl>
                                          </p:spTgt>
                                        </p:tgtEl>
                                        <p:attrNameLst>
                                          <p:attrName>ppt_y</p:attrName>
                                        </p:attrNameLst>
                                      </p:cBhvr>
                                      <p:tavLst>
                                        <p:tav tm="0">
                                          <p:val>
                                            <p:strVal val="#ppt_y-(0.354*#ppt_w-0.172*#ppt_h)"/>
                                          </p:val>
                                        </p:tav>
                                        <p:tav tm="100000">
                                          <p:val>
                                            <p:strVal val="#ppt_y"/>
                                          </p:val>
                                        </p:tav>
                                      </p:tavLst>
                                    </p:anim>
                                  </p:childTnLst>
                                </p:cTn>
                              </p:par>
                            </p:childTnLst>
                          </p:cTn>
                        </p:par>
                        <p:par>
                          <p:cTn id="52" fill="hold">
                            <p:stCondLst>
                              <p:cond delay="54750"/>
                            </p:stCondLst>
                            <p:childTnLst>
                              <p:par>
                                <p:cTn id="53" presetID="38" presetClass="entr" presetSubtype="0" accel="50000" fill="hold" grpId="0" nodeType="afterEffect">
                                  <p:stCondLst>
                                    <p:cond delay="0"/>
                                  </p:stCondLst>
                                  <p:iterate type="lt">
                                    <p:tmPct val="50000"/>
                                  </p:iterate>
                                  <p:childTnLst>
                                    <p:set>
                                      <p:cBhvr>
                                        <p:cTn id="54" dur="1" fill="hold">
                                          <p:stCondLst>
                                            <p:cond delay="0"/>
                                          </p:stCondLst>
                                        </p:cTn>
                                        <p:tgtEl>
                                          <p:spTgt spid="15363">
                                            <p:txEl>
                                              <p:pRg st="6" end="6"/>
                                            </p:txEl>
                                          </p:spTgt>
                                        </p:tgtEl>
                                        <p:attrNameLst>
                                          <p:attrName>style.visibility</p:attrName>
                                        </p:attrNameLst>
                                      </p:cBhvr>
                                      <p:to>
                                        <p:strVal val="visible"/>
                                      </p:to>
                                    </p:set>
                                    <p:set>
                                      <p:cBhvr>
                                        <p:cTn id="55" dur="228" fill="hold">
                                          <p:stCondLst>
                                            <p:cond delay="0"/>
                                          </p:stCondLst>
                                        </p:cTn>
                                        <p:tgtEl>
                                          <p:spTgt spid="15363">
                                            <p:txEl>
                                              <p:pRg st="6" end="6"/>
                                            </p:txEl>
                                          </p:spTgt>
                                        </p:tgtEl>
                                        <p:attrNameLst>
                                          <p:attrName>style.rotation</p:attrName>
                                        </p:attrNameLst>
                                      </p:cBhvr>
                                      <p:to>
                                        <p:strVal val="-45.0"/>
                                      </p:to>
                                    </p:set>
                                    <p:anim calcmode="lin" valueType="num">
                                      <p:cBhvr>
                                        <p:cTn id="56" dur="228" fill="hold">
                                          <p:stCondLst>
                                            <p:cond delay="228"/>
                                          </p:stCondLst>
                                        </p:cTn>
                                        <p:tgtEl>
                                          <p:spTgt spid="15363">
                                            <p:txEl>
                                              <p:pRg st="6" end="6"/>
                                            </p:txEl>
                                          </p:spTgt>
                                        </p:tgtEl>
                                        <p:attrNameLst>
                                          <p:attrName>style.rotation</p:attrName>
                                        </p:attrNameLst>
                                      </p:cBhvr>
                                      <p:tavLst>
                                        <p:tav tm="0">
                                          <p:val>
                                            <p:fltVal val="-45"/>
                                          </p:val>
                                        </p:tav>
                                        <p:tav tm="69900">
                                          <p:val>
                                            <p:fltVal val="45"/>
                                          </p:val>
                                        </p:tav>
                                        <p:tav tm="100000">
                                          <p:val>
                                            <p:fltVal val="0"/>
                                          </p:val>
                                        </p:tav>
                                      </p:tavLst>
                                    </p:anim>
                                    <p:anim calcmode="lin" valueType="num">
                                      <p:cBhvr>
                                        <p:cTn id="57" dur="228" fill="hold">
                                          <p:stCondLst>
                                            <p:cond delay="0"/>
                                          </p:stCondLst>
                                        </p:cTn>
                                        <p:tgtEl>
                                          <p:spTgt spid="15363">
                                            <p:txEl>
                                              <p:pRg st="6" end="6"/>
                                            </p:txEl>
                                          </p:spTgt>
                                        </p:tgtEl>
                                        <p:attrNameLst>
                                          <p:attrName>ppt_y</p:attrName>
                                        </p:attrNameLst>
                                      </p:cBhvr>
                                      <p:tavLst>
                                        <p:tav tm="0">
                                          <p:val>
                                            <p:strVal val="#ppt_y-1"/>
                                          </p:val>
                                        </p:tav>
                                        <p:tav tm="100000">
                                          <p:val>
                                            <p:strVal val="#ppt_y-(0.354*#ppt_w-0.172*#ppt_h)"/>
                                          </p:val>
                                        </p:tav>
                                      </p:tavLst>
                                    </p:anim>
                                    <p:anim calcmode="lin" valueType="num">
                                      <p:cBhvr>
                                        <p:cTn id="58" dur="78" decel="50000" autoRev="1" fill="hold">
                                          <p:stCondLst>
                                            <p:cond delay="228"/>
                                          </p:stCondLst>
                                        </p:cTn>
                                        <p:tgtEl>
                                          <p:spTgt spid="15363">
                                            <p:txEl>
                                              <p:pRg st="6" end="6"/>
                                            </p:txEl>
                                          </p:spTgt>
                                        </p:tgtEl>
                                        <p:attrNameLst>
                                          <p:attrName>ppt_y</p:attrName>
                                        </p:attrNameLst>
                                      </p:cBhvr>
                                      <p:tavLst>
                                        <p:tav tm="0">
                                          <p:val>
                                            <p:strVal val="#ppt_y-(0.354*#ppt_w-0.172*#ppt_h)"/>
                                          </p:val>
                                        </p:tav>
                                        <p:tav tm="100000">
                                          <p:val>
                                            <p:strVal val="#ppt_y-(0.354*#ppt_w-0.172*#ppt_h)-#ppt_h/2"/>
                                          </p:val>
                                        </p:tav>
                                      </p:tavLst>
                                    </p:anim>
                                    <p:anim calcmode="lin" valueType="num">
                                      <p:cBhvr>
                                        <p:cTn id="59" dur="68" fill="hold">
                                          <p:stCondLst>
                                            <p:cond delay="432"/>
                                          </p:stCondLst>
                                        </p:cTn>
                                        <p:tgtEl>
                                          <p:spTgt spid="15363">
                                            <p:txEl>
                                              <p:pRg st="6" end="6"/>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bldLvl="3"/>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mtClean="0"/>
              <a:t>The War of the Worlds</a:t>
            </a:r>
          </a:p>
        </p:txBody>
      </p:sp>
      <p:sp>
        <p:nvSpPr>
          <p:cNvPr id="16387" name="Rectangle 3"/>
          <p:cNvSpPr>
            <a:spLocks noGrp="1" noChangeArrowheads="1"/>
          </p:cNvSpPr>
          <p:nvPr>
            <p:ph type="body" idx="1"/>
          </p:nvPr>
        </p:nvSpPr>
        <p:spPr/>
        <p:txBody>
          <a:bodyPr/>
          <a:lstStyle/>
          <a:p>
            <a:pPr lvl="1" eaLnBrk="1" hangingPunct="1"/>
            <a:r>
              <a:rPr lang="en-US" smtClean="0"/>
              <a:t>Written by H. G. Wells; aired by Orson Welles</a:t>
            </a:r>
          </a:p>
          <a:p>
            <a:pPr lvl="1" eaLnBrk="1" hangingPunct="1"/>
            <a:r>
              <a:rPr lang="en-US" smtClean="0"/>
              <a:t>Most popular radio show at the time was “Chase and Sanborn Hour”</a:t>
            </a:r>
          </a:p>
          <a:p>
            <a:pPr lvl="1" eaLnBrk="1" hangingPunct="1"/>
            <a:r>
              <a:rPr lang="en-US" smtClean="0"/>
              <a:t>Listeners tuned into the “Mercury Theatre on the Air” at 8:12pm (when star of CSH took a break), after the announcement by Welles re: Wells’ </a:t>
            </a:r>
            <a:r>
              <a:rPr lang="en-US" i="1" smtClean="0"/>
              <a:t>story</a:t>
            </a:r>
          </a:p>
          <a:p>
            <a:pPr eaLnBrk="1" hangingPunct="1"/>
            <a:endParaRPr 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wedge">
                                      <p:cBhvr>
                                        <p:cTn id="7" dur="2000"/>
                                        <p:tgtEl>
                                          <p:spTgt spid="163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6387">
                                            <p:txEl>
                                              <p:pRg st="1" end="1"/>
                                            </p:txEl>
                                          </p:spTgt>
                                        </p:tgtEl>
                                        <p:attrNameLst>
                                          <p:attrName>style.visibility</p:attrName>
                                        </p:attrNameLst>
                                      </p:cBhvr>
                                      <p:to>
                                        <p:strVal val="visible"/>
                                      </p:to>
                                    </p:set>
                                    <p:animEffect transition="in" filter="wedge">
                                      <p:cBhvr>
                                        <p:cTn id="12" dur="2000"/>
                                        <p:tgtEl>
                                          <p:spTgt spid="163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6387">
                                            <p:txEl>
                                              <p:pRg st="2" end="2"/>
                                            </p:txEl>
                                          </p:spTgt>
                                        </p:tgtEl>
                                        <p:attrNameLst>
                                          <p:attrName>style.visibility</p:attrName>
                                        </p:attrNameLst>
                                      </p:cBhvr>
                                      <p:to>
                                        <p:strVal val="visible"/>
                                      </p:to>
                                    </p:set>
                                    <p:animEffect transition="in" filter="wedge">
                                      <p:cBhvr>
                                        <p:cTn id="17" dur="2000"/>
                                        <p:tgtEl>
                                          <p:spTgt spid="1638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bldLvl="3"/>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44</TotalTime>
  <Words>1832</Words>
  <Application>Microsoft Office PowerPoint</Application>
  <PresentationFormat>On-screen Show (4:3)</PresentationFormat>
  <Paragraphs>170</Paragraphs>
  <Slides>21</Slides>
  <Notes>11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Module</vt:lpstr>
      <vt:lpstr>Computer-Mediated Communication</vt:lpstr>
      <vt:lpstr>First things first…</vt:lpstr>
      <vt:lpstr>Media Functions</vt:lpstr>
      <vt:lpstr>Evolutionary Measures</vt:lpstr>
      <vt:lpstr>Information Convergence</vt:lpstr>
      <vt:lpstr>Marshall McLuhan</vt:lpstr>
      <vt:lpstr>Current Evaluation of Media Characteristics</vt:lpstr>
      <vt:lpstr>How have Media paradigms changed?</vt:lpstr>
      <vt:lpstr>The War of the Worlds</vt:lpstr>
      <vt:lpstr>The War of the Worlds</vt:lpstr>
      <vt:lpstr>PowerPoint Presentation</vt:lpstr>
      <vt:lpstr>PowerPoint Presentation</vt:lpstr>
      <vt:lpstr>Agenda Setting Theory</vt:lpstr>
      <vt:lpstr>Online Dating</vt:lpstr>
      <vt:lpstr>Presenting Oneself Online</vt:lpstr>
      <vt:lpstr>Assessing Others</vt:lpstr>
      <vt:lpstr>Facebook</vt:lpstr>
      <vt:lpstr>Facebook Friends</vt:lpstr>
      <vt:lpstr>Privacy Management</vt:lpstr>
      <vt:lpstr>6 Axioms of CPM</vt:lpstr>
      <vt:lpstr>6 Axioms of CPM, cont.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Computer-Mediated Communication</dc:title>
  <dc:creator>Mary Nagy</dc:creator>
  <cp:lastModifiedBy>Technology Support Services</cp:lastModifiedBy>
  <cp:revision>4</cp:revision>
  <dcterms:created xsi:type="dcterms:W3CDTF">2012-09-27T00:09:43Z</dcterms:created>
  <dcterms:modified xsi:type="dcterms:W3CDTF">2013-03-06T02:26:14Z</dcterms:modified>
</cp:coreProperties>
</file>